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7" r:id="rId8"/>
    <p:sldId id="276"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8288000" cy="10287000"/>
  <p:notesSz cx="6858000" cy="9144000"/>
  <p:embeddedFontLst>
    <p:embeddedFont>
      <p:font typeface="Canva Sans" panose="020B0604020202020204" charset="0"/>
      <p:regular r:id="rId24"/>
    </p:embeddedFont>
    <p:embeddedFont>
      <p:font typeface="Canva Sans Bold" panose="020B0604020202020204" charset="0"/>
      <p:regular r:id="rId25"/>
      <p:bold r:id="rId26"/>
    </p:embeddedFont>
    <p:embeddedFont>
      <p:font typeface="Canva Sans Italics" panose="020B0604020202020204" charset="0"/>
      <p:regular r:id="rId27"/>
      <p:italic r:id="rId28"/>
    </p:embeddedFont>
    <p:embeddedFont>
      <p:font typeface="Eczar" panose="020B0604020202020204" charset="0"/>
      <p:regular r:id="rId29"/>
    </p:embeddedFont>
    <p:embeddedFont>
      <p:font typeface="Eczar Bold" panose="020B0604020202020204" charset="0"/>
      <p:regular r:id="rId30"/>
      <p:bold r:id="rId31"/>
    </p:embeddedFont>
    <p:embeddedFont>
      <p:font typeface="Eczar Semi-Bold" panose="020B0604020202020204"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89" autoAdjust="0"/>
  </p:normalViewPr>
  <p:slideViewPr>
    <p:cSldViewPr>
      <p:cViewPr varScale="1">
        <p:scale>
          <a:sx n="61" d="100"/>
          <a:sy n="61" d="100"/>
        </p:scale>
        <p:origin x="329" y="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support.zoom.com/hc/en/article?id=zm_kb&amp;sysparm_article=KB0060928" TargetMode="External"/><Relationship Id="rId7" Type="http://schemas.openxmlformats.org/officeDocument/2006/relationships/hyperlink" Target="https://www.metacritic.com/game/mario-plus-rabbids-sparks-of-hope/critic-reviews/?platform=nintendo-switch" TargetMode="External"/><Relationship Id="rId2" Type="http://schemas.openxmlformats.org/officeDocument/2006/relationships/hyperlink" Target="https://owl.purdue.edu/owl/subject_specific_writing/professional_technical_writing/business_writing_for_administrative_and_clerical_staff/sample_emails.html" TargetMode="External"/><Relationship Id="rId1" Type="http://schemas.openxmlformats.org/officeDocument/2006/relationships/slideLayout" Target="../slideLayouts/slideLayout7.xml"/><Relationship Id="rId6" Type="http://schemas.openxmlformats.org/officeDocument/2006/relationships/hyperlink" Target="https://apnews.com/article/madrid-rodrygo-cadiz-spanish-league-bellingham-c541ce256fb9f9075e9e5907e648ae99" TargetMode="External"/><Relationship Id="rId11" Type="http://schemas.openxmlformats.org/officeDocument/2006/relationships/image" Target="../media/image6.svg"/><Relationship Id="rId5" Type="http://schemas.openxmlformats.org/officeDocument/2006/relationships/hyperlink" Target="https://smartlabel.kelloggs.com/Product/Index/00038000551321#nutrition" TargetMode="External"/><Relationship Id="rId10" Type="http://schemas.openxmlformats.org/officeDocument/2006/relationships/image" Target="../media/image5.png"/><Relationship Id="rId4" Type="http://schemas.openxmlformats.org/officeDocument/2006/relationships/hyperlink" Target="https://www.britannica.com/money/topic/advertisement" TargetMode="External"/><Relationship Id="rId9"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uides.lib.rpi.edu/InfoLit/Plagiarism" TargetMode="External"/><Relationship Id="rId7" Type="http://schemas.openxmlformats.org/officeDocument/2006/relationships/image" Target="../media/image23.svg"/><Relationship Id="rId2" Type="http://schemas.openxmlformats.org/officeDocument/2006/relationships/hyperlink" Target="https://guides.lib.rpi.edu/InfoLit/ChooseTopic" TargetMode="Externa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hyperlink" Target="https://unimelb.libguides.com/citation-politics#:~:text=Richard%20Delgado%20coined%20the%20term,and%20cited%20only%20amongst%20themselves." TargetMode="External"/><Relationship Id="rId4" Type="http://schemas.openxmlformats.org/officeDocument/2006/relationships/hyperlink" Target="https://lms.rpi.edu/webapps/blackboard/content/listContent.jsp?course_id=_18674_1&amp;content_id=_671908_1" TargetMode="External"/><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7812414" y="3366639"/>
            <a:ext cx="9446886" cy="2115433"/>
          </a:xfrm>
          <a:prstGeom prst="rect">
            <a:avLst/>
          </a:prstGeom>
        </p:spPr>
        <p:txBody>
          <a:bodyPr lIns="0" tIns="0" rIns="0" bIns="0" rtlCol="0" anchor="t">
            <a:spAutoFit/>
          </a:bodyPr>
          <a:lstStyle/>
          <a:p>
            <a:pPr marL="0" lvl="0" indent="0">
              <a:lnSpc>
                <a:spcPts val="15308"/>
              </a:lnSpc>
            </a:pPr>
            <a:r>
              <a:rPr lang="en-US" sz="17200">
                <a:solidFill>
                  <a:srgbClr val="320B01"/>
                </a:solidFill>
                <a:latin typeface="Canva Sans"/>
              </a:rPr>
              <a:t>Genre</a:t>
            </a:r>
          </a:p>
        </p:txBody>
      </p:sp>
      <p:grpSp>
        <p:nvGrpSpPr>
          <p:cNvPr id="3" name="Group 3"/>
          <p:cNvGrpSpPr/>
          <p:nvPr/>
        </p:nvGrpSpPr>
        <p:grpSpPr>
          <a:xfrm>
            <a:off x="-609862" y="8334375"/>
            <a:ext cx="19507723" cy="1343307"/>
            <a:chOff x="0" y="0"/>
            <a:chExt cx="5137837" cy="353793"/>
          </a:xfrm>
        </p:grpSpPr>
        <p:sp>
          <p:nvSpPr>
            <p:cNvPr id="4" name="Freeform 4"/>
            <p:cNvSpPr/>
            <p:nvPr/>
          </p:nvSpPr>
          <p:spPr>
            <a:xfrm>
              <a:off x="0" y="0"/>
              <a:ext cx="5137837" cy="353793"/>
            </a:xfrm>
            <a:custGeom>
              <a:avLst/>
              <a:gdLst/>
              <a:ahLst/>
              <a:cxnLst/>
              <a:rect l="l" t="t" r="r" b="b"/>
              <a:pathLst>
                <a:path w="5137837" h="353793">
                  <a:moveTo>
                    <a:pt x="0" y="0"/>
                  </a:moveTo>
                  <a:lnTo>
                    <a:pt x="5137837" y="0"/>
                  </a:lnTo>
                  <a:lnTo>
                    <a:pt x="5137837" y="353793"/>
                  </a:lnTo>
                  <a:lnTo>
                    <a:pt x="0" y="353793"/>
                  </a:lnTo>
                  <a:close/>
                </a:path>
              </a:pathLst>
            </a:custGeom>
            <a:solidFill>
              <a:srgbClr val="F9B299"/>
            </a:solidFill>
            <a:ln w="38100" cap="sq">
              <a:solidFill>
                <a:srgbClr val="320B01"/>
              </a:solidFill>
              <a:prstDash val="solid"/>
              <a:miter/>
            </a:ln>
          </p:spPr>
          <p:txBody>
            <a:bodyPr/>
            <a:lstStyle/>
            <a:p>
              <a:endParaRPr lang="en-US"/>
            </a:p>
          </p:txBody>
        </p:sp>
        <p:sp>
          <p:nvSpPr>
            <p:cNvPr id="5" name="TextBox 5"/>
            <p:cNvSpPr txBox="1"/>
            <p:nvPr/>
          </p:nvSpPr>
          <p:spPr>
            <a:xfrm>
              <a:off x="0" y="-38100"/>
              <a:ext cx="5137837" cy="39189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flipH="1">
            <a:off x="-609862" y="1598295"/>
            <a:ext cx="6948601" cy="7090409"/>
          </a:xfrm>
          <a:custGeom>
            <a:avLst/>
            <a:gdLst/>
            <a:ahLst/>
            <a:cxnLst/>
            <a:rect l="l" t="t" r="r" b="b"/>
            <a:pathLst>
              <a:path w="6948601" h="7090409">
                <a:moveTo>
                  <a:pt x="6948601" y="0"/>
                </a:moveTo>
                <a:lnTo>
                  <a:pt x="0" y="0"/>
                </a:lnTo>
                <a:lnTo>
                  <a:pt x="0" y="7090410"/>
                </a:lnTo>
                <a:lnTo>
                  <a:pt x="6948601" y="7090410"/>
                </a:lnTo>
                <a:lnTo>
                  <a:pt x="69486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p:nvPr/>
        </p:nvGrpSpPr>
        <p:grpSpPr>
          <a:xfrm>
            <a:off x="-424510" y="0"/>
            <a:ext cx="19507723" cy="1296672"/>
            <a:chOff x="0" y="0"/>
            <a:chExt cx="5137837" cy="341510"/>
          </a:xfrm>
        </p:grpSpPr>
        <p:sp>
          <p:nvSpPr>
            <p:cNvPr id="3" name="Freeform 3"/>
            <p:cNvSpPr/>
            <p:nvPr/>
          </p:nvSpPr>
          <p:spPr>
            <a:xfrm>
              <a:off x="0" y="0"/>
              <a:ext cx="5137837" cy="341510"/>
            </a:xfrm>
            <a:custGeom>
              <a:avLst/>
              <a:gdLst/>
              <a:ahLst/>
              <a:cxnLst/>
              <a:rect l="l" t="t" r="r" b="b"/>
              <a:pathLst>
                <a:path w="5137837" h="341510">
                  <a:moveTo>
                    <a:pt x="0" y="0"/>
                  </a:moveTo>
                  <a:lnTo>
                    <a:pt x="5137837" y="0"/>
                  </a:lnTo>
                  <a:lnTo>
                    <a:pt x="5137837" y="341510"/>
                  </a:lnTo>
                  <a:lnTo>
                    <a:pt x="0" y="341510"/>
                  </a:lnTo>
                  <a:close/>
                </a:path>
              </a:pathLst>
            </a:custGeom>
            <a:solidFill>
              <a:srgbClr val="F9B299"/>
            </a:solidFill>
            <a:ln w="38100" cap="sq">
              <a:solidFill>
                <a:srgbClr val="320B01"/>
              </a:solidFill>
              <a:prstDash val="solid"/>
              <a:miter/>
            </a:ln>
          </p:spPr>
          <p:txBody>
            <a:bodyPr/>
            <a:lstStyle/>
            <a:p>
              <a:endParaRPr lang="en-US"/>
            </a:p>
          </p:txBody>
        </p:sp>
        <p:sp>
          <p:nvSpPr>
            <p:cNvPr id="4" name="TextBox 4"/>
            <p:cNvSpPr txBox="1"/>
            <p:nvPr/>
          </p:nvSpPr>
          <p:spPr>
            <a:xfrm>
              <a:off x="0" y="-38100"/>
              <a:ext cx="5137837" cy="37961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348312"/>
            <a:ext cx="7620000" cy="762000"/>
          </a:xfrm>
          <a:prstGeom prst="rect">
            <a:avLst/>
          </a:prstGeom>
        </p:spPr>
        <p:txBody>
          <a:bodyPr lIns="0" tIns="0" rIns="0" bIns="0" rtlCol="0" anchor="t">
            <a:spAutoFit/>
          </a:bodyPr>
          <a:lstStyle/>
          <a:p>
            <a:pPr marL="0" lvl="0" indent="0">
              <a:lnSpc>
                <a:spcPts val="6000"/>
              </a:lnSpc>
              <a:spcBef>
                <a:spcPct val="0"/>
              </a:spcBef>
            </a:pPr>
            <a:r>
              <a:rPr lang="en-US" sz="5000">
                <a:solidFill>
                  <a:srgbClr val="320B01"/>
                </a:solidFill>
                <a:latin typeface="Eczar Bold"/>
              </a:rPr>
              <a:t>UTEP: Basic</a:t>
            </a:r>
          </a:p>
        </p:txBody>
      </p:sp>
      <p:sp>
        <p:nvSpPr>
          <p:cNvPr id="6" name="TextBox 6"/>
          <p:cNvSpPr txBox="1"/>
          <p:nvPr/>
        </p:nvSpPr>
        <p:spPr>
          <a:xfrm>
            <a:off x="187775" y="1891442"/>
            <a:ext cx="17912450" cy="7800623"/>
          </a:xfrm>
          <a:prstGeom prst="rect">
            <a:avLst/>
          </a:prstGeom>
        </p:spPr>
        <p:txBody>
          <a:bodyPr lIns="0" tIns="0" rIns="0" bIns="0" rtlCol="0" anchor="t">
            <a:spAutoFit/>
          </a:bodyPr>
          <a:lstStyle/>
          <a:p>
            <a:pPr marL="863599" lvl="1" indent="-431800">
              <a:lnSpc>
                <a:spcPts val="4799"/>
              </a:lnSpc>
              <a:buFont typeface="Arial"/>
              <a:buChar char="•"/>
            </a:pPr>
            <a:r>
              <a:rPr lang="en-US" sz="3999">
                <a:solidFill>
                  <a:srgbClr val="320B01"/>
                </a:solidFill>
                <a:latin typeface="Eczar Bold"/>
              </a:rPr>
              <a:t>Purpose</a:t>
            </a:r>
          </a:p>
          <a:p>
            <a:pPr marL="1727199" lvl="2" indent="-575733">
              <a:lnSpc>
                <a:spcPts val="4799"/>
              </a:lnSpc>
              <a:buFont typeface="Arial"/>
              <a:buChar char="⚬"/>
            </a:pPr>
            <a:r>
              <a:rPr lang="en-US" sz="3999">
                <a:solidFill>
                  <a:srgbClr val="320B01"/>
                </a:solidFill>
                <a:latin typeface="Eczar"/>
              </a:rPr>
              <a:t>What did the creator of the text want to achieve with it? Why was the text created? Did something prompt the creator to make the text? (helps define context). </a:t>
            </a:r>
          </a:p>
          <a:p>
            <a:pPr marL="863599" lvl="1" indent="-431800">
              <a:lnSpc>
                <a:spcPts val="4799"/>
              </a:lnSpc>
              <a:buFont typeface="Arial"/>
              <a:buChar char="•"/>
            </a:pPr>
            <a:r>
              <a:rPr lang="en-US" sz="3999">
                <a:solidFill>
                  <a:srgbClr val="320B01"/>
                </a:solidFill>
                <a:latin typeface="Eczar Bold"/>
              </a:rPr>
              <a:t>Audience</a:t>
            </a:r>
          </a:p>
          <a:p>
            <a:pPr marL="1727199" lvl="2" indent="-575733">
              <a:lnSpc>
                <a:spcPts val="4799"/>
              </a:lnSpc>
              <a:buFont typeface="Arial"/>
              <a:buChar char="⚬"/>
            </a:pPr>
            <a:r>
              <a:rPr lang="en-US" sz="3999">
                <a:solidFill>
                  <a:srgbClr val="320B01"/>
                </a:solidFill>
                <a:latin typeface="Eczar"/>
              </a:rPr>
              <a:t>The audience can be broad or specific. </a:t>
            </a:r>
          </a:p>
          <a:p>
            <a:pPr marL="1727199" lvl="2" indent="-575733">
              <a:lnSpc>
                <a:spcPts val="4799"/>
              </a:lnSpc>
              <a:buFont typeface="Arial"/>
              <a:buChar char="⚬"/>
            </a:pPr>
            <a:r>
              <a:rPr lang="en-US" sz="3999">
                <a:solidFill>
                  <a:srgbClr val="320B01"/>
                </a:solidFill>
                <a:latin typeface="Eczar"/>
              </a:rPr>
              <a:t>“The general public” is not a good answer because people are different. </a:t>
            </a:r>
          </a:p>
          <a:p>
            <a:pPr marL="863599" lvl="1" indent="-431800">
              <a:lnSpc>
                <a:spcPts val="4799"/>
              </a:lnSpc>
              <a:buFont typeface="Arial"/>
              <a:buChar char="•"/>
            </a:pPr>
            <a:r>
              <a:rPr lang="en-US" sz="3999">
                <a:solidFill>
                  <a:srgbClr val="320B01"/>
                </a:solidFill>
                <a:latin typeface="Eczar Bold"/>
              </a:rPr>
              <a:t>Structure</a:t>
            </a:r>
          </a:p>
          <a:p>
            <a:pPr marL="1727199" lvl="2" indent="-575733">
              <a:lnSpc>
                <a:spcPts val="4799"/>
              </a:lnSpc>
              <a:buFont typeface="Arial"/>
              <a:buChar char="⚬"/>
            </a:pPr>
            <a:r>
              <a:rPr lang="en-US" sz="3999">
                <a:solidFill>
                  <a:srgbClr val="320B01"/>
                </a:solidFill>
                <a:latin typeface="Eczar"/>
              </a:rPr>
              <a:t>How is the text structured to help the author achieve the purpose for that audience?</a:t>
            </a:r>
          </a:p>
          <a:p>
            <a:pPr marL="863599" lvl="1" indent="-431800">
              <a:lnSpc>
                <a:spcPts val="4799"/>
              </a:lnSpc>
              <a:buFont typeface="Arial"/>
              <a:buChar char="•"/>
            </a:pPr>
            <a:r>
              <a:rPr lang="en-US" sz="3999">
                <a:solidFill>
                  <a:srgbClr val="320B01"/>
                </a:solidFill>
                <a:latin typeface="Eczar Bold"/>
              </a:rPr>
              <a:t>Genre Conventions</a:t>
            </a:r>
          </a:p>
          <a:p>
            <a:pPr marL="1727199" lvl="2" indent="-575733">
              <a:lnSpc>
                <a:spcPts val="4799"/>
              </a:lnSpc>
              <a:buFont typeface="Arial"/>
              <a:buChar char="⚬"/>
            </a:pPr>
            <a:r>
              <a:rPr lang="en-US" sz="3999">
                <a:solidFill>
                  <a:srgbClr val="320B01"/>
                </a:solidFill>
                <a:latin typeface="Eczar"/>
              </a:rPr>
              <a:t>What common features appear across these texts and how does that help the text achieve the purpose for the audience?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p:nvPr/>
        </p:nvGrpSpPr>
        <p:grpSpPr>
          <a:xfrm>
            <a:off x="-424510" y="0"/>
            <a:ext cx="19507723" cy="1296672"/>
            <a:chOff x="0" y="0"/>
            <a:chExt cx="5137837" cy="341510"/>
          </a:xfrm>
        </p:grpSpPr>
        <p:sp>
          <p:nvSpPr>
            <p:cNvPr id="3" name="Freeform 3"/>
            <p:cNvSpPr/>
            <p:nvPr/>
          </p:nvSpPr>
          <p:spPr>
            <a:xfrm>
              <a:off x="0" y="0"/>
              <a:ext cx="5137837" cy="341510"/>
            </a:xfrm>
            <a:custGeom>
              <a:avLst/>
              <a:gdLst/>
              <a:ahLst/>
              <a:cxnLst/>
              <a:rect l="l" t="t" r="r" b="b"/>
              <a:pathLst>
                <a:path w="5137837" h="341510">
                  <a:moveTo>
                    <a:pt x="0" y="0"/>
                  </a:moveTo>
                  <a:lnTo>
                    <a:pt x="5137837" y="0"/>
                  </a:lnTo>
                  <a:lnTo>
                    <a:pt x="5137837" y="341510"/>
                  </a:lnTo>
                  <a:lnTo>
                    <a:pt x="0" y="341510"/>
                  </a:lnTo>
                  <a:close/>
                </a:path>
              </a:pathLst>
            </a:custGeom>
            <a:solidFill>
              <a:srgbClr val="F9B299"/>
            </a:solidFill>
            <a:ln w="38100" cap="sq">
              <a:solidFill>
                <a:srgbClr val="320B01"/>
              </a:solidFill>
              <a:prstDash val="solid"/>
              <a:miter/>
            </a:ln>
          </p:spPr>
          <p:txBody>
            <a:bodyPr/>
            <a:lstStyle/>
            <a:p>
              <a:endParaRPr lang="en-US"/>
            </a:p>
          </p:txBody>
        </p:sp>
        <p:sp>
          <p:nvSpPr>
            <p:cNvPr id="4" name="TextBox 4"/>
            <p:cNvSpPr txBox="1"/>
            <p:nvPr/>
          </p:nvSpPr>
          <p:spPr>
            <a:xfrm>
              <a:off x="0" y="-38100"/>
              <a:ext cx="5137837" cy="37961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348312"/>
            <a:ext cx="10353936" cy="762000"/>
          </a:xfrm>
          <a:prstGeom prst="rect">
            <a:avLst/>
          </a:prstGeom>
        </p:spPr>
        <p:txBody>
          <a:bodyPr lIns="0" tIns="0" rIns="0" bIns="0" rtlCol="0" anchor="t">
            <a:spAutoFit/>
          </a:bodyPr>
          <a:lstStyle/>
          <a:p>
            <a:pPr marL="0" lvl="0" indent="0">
              <a:lnSpc>
                <a:spcPts val="6000"/>
              </a:lnSpc>
              <a:spcBef>
                <a:spcPct val="0"/>
              </a:spcBef>
            </a:pPr>
            <a:r>
              <a:rPr lang="en-US" sz="5000">
                <a:solidFill>
                  <a:srgbClr val="320B01"/>
                </a:solidFill>
                <a:latin typeface="Eczar Bold"/>
              </a:rPr>
              <a:t>OWL Purdue: Global Features</a:t>
            </a:r>
          </a:p>
        </p:txBody>
      </p:sp>
      <p:sp>
        <p:nvSpPr>
          <p:cNvPr id="6" name="TextBox 6"/>
          <p:cNvSpPr txBox="1"/>
          <p:nvPr/>
        </p:nvSpPr>
        <p:spPr>
          <a:xfrm>
            <a:off x="187775" y="1296672"/>
            <a:ext cx="17912450" cy="8743720"/>
          </a:xfrm>
          <a:prstGeom prst="rect">
            <a:avLst/>
          </a:prstGeom>
        </p:spPr>
        <p:txBody>
          <a:bodyPr lIns="0" tIns="0" rIns="0" bIns="0" rtlCol="0" anchor="t">
            <a:spAutoFit/>
          </a:bodyPr>
          <a:lstStyle/>
          <a:p>
            <a:pPr marL="734059" lvl="1" indent="-367030">
              <a:lnSpc>
                <a:spcPts val="4079"/>
              </a:lnSpc>
              <a:buFont typeface="Arial"/>
              <a:buChar char="•"/>
            </a:pPr>
            <a:r>
              <a:rPr lang="en-US" sz="3399">
                <a:solidFill>
                  <a:srgbClr val="320B01"/>
                </a:solidFill>
                <a:latin typeface="Eczar Bold"/>
              </a:rPr>
              <a:t>Structure/Organization</a:t>
            </a:r>
          </a:p>
          <a:p>
            <a:pPr marL="1468119" lvl="2" indent="-489373">
              <a:lnSpc>
                <a:spcPts val="4079"/>
              </a:lnSpc>
              <a:buFont typeface="Arial"/>
              <a:buChar char="⚬"/>
            </a:pPr>
            <a:r>
              <a:rPr lang="en-US" sz="3399">
                <a:solidFill>
                  <a:srgbClr val="320B01"/>
                </a:solidFill>
                <a:latin typeface="Eczar"/>
              </a:rPr>
              <a:t>What are headings and subheadings?</a:t>
            </a:r>
          </a:p>
          <a:p>
            <a:pPr marL="1468119" lvl="2" indent="-489373">
              <a:lnSpc>
                <a:spcPts val="4079"/>
              </a:lnSpc>
              <a:buFont typeface="Arial"/>
              <a:buChar char="⚬"/>
            </a:pPr>
            <a:r>
              <a:rPr lang="en-US" sz="3399">
                <a:solidFill>
                  <a:srgbClr val="320B01"/>
                </a:solidFill>
                <a:latin typeface="Eczar"/>
              </a:rPr>
              <a:t>How is the text structured to develop an argument?</a:t>
            </a:r>
          </a:p>
          <a:p>
            <a:pPr marL="1468119" lvl="2" indent="-489373">
              <a:lnSpc>
                <a:spcPts val="4079"/>
              </a:lnSpc>
              <a:buFont typeface="Arial"/>
              <a:buChar char="⚬"/>
            </a:pPr>
            <a:r>
              <a:rPr lang="en-US" sz="3399">
                <a:solidFill>
                  <a:srgbClr val="320B01"/>
                </a:solidFill>
                <a:latin typeface="Eczar"/>
              </a:rPr>
              <a:t>When are terms defined?</a:t>
            </a:r>
          </a:p>
          <a:p>
            <a:pPr marL="734059" lvl="1" indent="-367030">
              <a:lnSpc>
                <a:spcPts val="4079"/>
              </a:lnSpc>
              <a:buFont typeface="Arial"/>
              <a:buChar char="•"/>
            </a:pPr>
            <a:r>
              <a:rPr lang="en-US" sz="3399">
                <a:solidFill>
                  <a:srgbClr val="320B01"/>
                </a:solidFill>
                <a:latin typeface="Eczar Bold"/>
              </a:rPr>
              <a:t>Audience</a:t>
            </a:r>
          </a:p>
          <a:p>
            <a:pPr marL="1468119" lvl="2" indent="-489373">
              <a:lnSpc>
                <a:spcPts val="4079"/>
              </a:lnSpc>
              <a:buFont typeface="Arial"/>
              <a:buChar char="⚬"/>
            </a:pPr>
            <a:r>
              <a:rPr lang="en-US" sz="3399">
                <a:solidFill>
                  <a:srgbClr val="320B01"/>
                </a:solidFill>
                <a:latin typeface="Eczar"/>
              </a:rPr>
              <a:t>What can the audience already be expected to know (and how do you know)?</a:t>
            </a:r>
          </a:p>
          <a:p>
            <a:pPr marL="1468119" lvl="2" indent="-489373">
              <a:lnSpc>
                <a:spcPts val="4079"/>
              </a:lnSpc>
              <a:buFont typeface="Arial"/>
              <a:buChar char="⚬"/>
            </a:pPr>
            <a:r>
              <a:rPr lang="en-US" sz="3399">
                <a:solidFill>
                  <a:srgbClr val="320B01"/>
                </a:solidFill>
                <a:latin typeface="Eczar"/>
              </a:rPr>
              <a:t>Where is the audience indicated and how (often implicit)?</a:t>
            </a:r>
          </a:p>
          <a:p>
            <a:pPr marL="734059" lvl="1" indent="-367030">
              <a:lnSpc>
                <a:spcPts val="4079"/>
              </a:lnSpc>
              <a:buFont typeface="Arial"/>
              <a:buChar char="•"/>
            </a:pPr>
            <a:r>
              <a:rPr lang="en-US" sz="3399">
                <a:solidFill>
                  <a:srgbClr val="320B01"/>
                </a:solidFill>
                <a:latin typeface="Eczar Bold"/>
              </a:rPr>
              <a:t>Purpose</a:t>
            </a:r>
          </a:p>
          <a:p>
            <a:pPr marL="1468119" lvl="2" indent="-489373">
              <a:lnSpc>
                <a:spcPts val="4079"/>
              </a:lnSpc>
              <a:buFont typeface="Arial"/>
              <a:buChar char="⚬"/>
            </a:pPr>
            <a:r>
              <a:rPr lang="en-US" sz="3399">
                <a:solidFill>
                  <a:srgbClr val="320B01"/>
                </a:solidFill>
                <a:latin typeface="Eczar"/>
              </a:rPr>
              <a:t>Where is purpose discussed and what are the “moves” in the introduction?</a:t>
            </a:r>
          </a:p>
          <a:p>
            <a:pPr marL="1468119" lvl="2" indent="-489373">
              <a:lnSpc>
                <a:spcPts val="4079"/>
              </a:lnSpc>
              <a:buFont typeface="Arial"/>
              <a:buChar char="⚬"/>
            </a:pPr>
            <a:r>
              <a:rPr lang="en-US" sz="3399">
                <a:solidFill>
                  <a:srgbClr val="320B01"/>
                </a:solidFill>
                <a:latin typeface="Eczar"/>
              </a:rPr>
              <a:t>What are the “moves” in the other part of the paper and how do they support that purpose?</a:t>
            </a:r>
          </a:p>
          <a:p>
            <a:pPr marL="1468119" lvl="2" indent="-489373">
              <a:lnSpc>
                <a:spcPts val="4079"/>
              </a:lnSpc>
              <a:buFont typeface="Arial"/>
              <a:buChar char="⚬"/>
            </a:pPr>
            <a:r>
              <a:rPr lang="en-US" sz="3399">
                <a:solidFill>
                  <a:srgbClr val="320B01"/>
                </a:solidFill>
                <a:latin typeface="Eczar"/>
              </a:rPr>
              <a:t>What is the author doing (as opposed to what is the author saying)?</a:t>
            </a:r>
          </a:p>
          <a:p>
            <a:pPr marL="734059" lvl="1" indent="-367030">
              <a:lnSpc>
                <a:spcPts val="4079"/>
              </a:lnSpc>
              <a:buFont typeface="Arial"/>
              <a:buChar char="•"/>
            </a:pPr>
            <a:r>
              <a:rPr lang="en-US" sz="3399">
                <a:solidFill>
                  <a:srgbClr val="320B01"/>
                </a:solidFill>
                <a:latin typeface="Eczar Bold"/>
              </a:rPr>
              <a:t>Support/Evidence</a:t>
            </a:r>
          </a:p>
          <a:p>
            <a:pPr marL="1468119" lvl="2" indent="-489373">
              <a:lnSpc>
                <a:spcPts val="4079"/>
              </a:lnSpc>
              <a:buFont typeface="Arial"/>
              <a:buChar char="⚬"/>
            </a:pPr>
            <a:r>
              <a:rPr lang="en-US" sz="3399">
                <a:solidFill>
                  <a:srgbClr val="320B01"/>
                </a:solidFill>
                <a:latin typeface="Eczar"/>
              </a:rPr>
              <a:t>What evidence does the author use to support their claims? (hint: this likely stems from their philosophical tradition).</a:t>
            </a:r>
          </a:p>
          <a:p>
            <a:pPr marL="1468119" lvl="2" indent="-489373">
              <a:lnSpc>
                <a:spcPts val="4079"/>
              </a:lnSpc>
              <a:buFont typeface="Arial"/>
              <a:buChar char="⚬"/>
            </a:pPr>
            <a:r>
              <a:rPr lang="en-US" sz="3399">
                <a:solidFill>
                  <a:srgbClr val="320B01"/>
                </a:solidFill>
                <a:latin typeface="Eczar"/>
              </a:rPr>
              <a:t>How much context do they give? What kind of data is acceptable? </a:t>
            </a:r>
          </a:p>
          <a:p>
            <a:pPr marL="1468119" lvl="2" indent="-489373">
              <a:lnSpc>
                <a:spcPts val="4079"/>
              </a:lnSpc>
              <a:buFont typeface="Arial"/>
              <a:buChar char="⚬"/>
            </a:pPr>
            <a:r>
              <a:rPr lang="en-US" sz="3399">
                <a:solidFill>
                  <a:srgbClr val="320B01"/>
                </a:solidFill>
                <a:latin typeface="Eczar"/>
              </a:rPr>
              <a:t>How is credibility indicated?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p:nvPr/>
        </p:nvGrpSpPr>
        <p:grpSpPr>
          <a:xfrm>
            <a:off x="-424510" y="0"/>
            <a:ext cx="19507723" cy="1296672"/>
            <a:chOff x="0" y="0"/>
            <a:chExt cx="5137837" cy="341510"/>
          </a:xfrm>
        </p:grpSpPr>
        <p:sp>
          <p:nvSpPr>
            <p:cNvPr id="3" name="Freeform 3"/>
            <p:cNvSpPr/>
            <p:nvPr/>
          </p:nvSpPr>
          <p:spPr>
            <a:xfrm>
              <a:off x="0" y="0"/>
              <a:ext cx="5137837" cy="341510"/>
            </a:xfrm>
            <a:custGeom>
              <a:avLst/>
              <a:gdLst/>
              <a:ahLst/>
              <a:cxnLst/>
              <a:rect l="l" t="t" r="r" b="b"/>
              <a:pathLst>
                <a:path w="5137837" h="341510">
                  <a:moveTo>
                    <a:pt x="0" y="0"/>
                  </a:moveTo>
                  <a:lnTo>
                    <a:pt x="5137837" y="0"/>
                  </a:lnTo>
                  <a:lnTo>
                    <a:pt x="5137837" y="341510"/>
                  </a:lnTo>
                  <a:lnTo>
                    <a:pt x="0" y="341510"/>
                  </a:lnTo>
                  <a:close/>
                </a:path>
              </a:pathLst>
            </a:custGeom>
            <a:solidFill>
              <a:srgbClr val="F9B299"/>
            </a:solidFill>
            <a:ln w="38100" cap="sq">
              <a:solidFill>
                <a:srgbClr val="320B01"/>
              </a:solidFill>
              <a:prstDash val="solid"/>
              <a:miter/>
            </a:ln>
          </p:spPr>
          <p:txBody>
            <a:bodyPr/>
            <a:lstStyle/>
            <a:p>
              <a:endParaRPr lang="en-US"/>
            </a:p>
          </p:txBody>
        </p:sp>
        <p:sp>
          <p:nvSpPr>
            <p:cNvPr id="4" name="TextBox 4"/>
            <p:cNvSpPr txBox="1"/>
            <p:nvPr/>
          </p:nvSpPr>
          <p:spPr>
            <a:xfrm>
              <a:off x="0" y="-38100"/>
              <a:ext cx="5137837" cy="37961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348312"/>
            <a:ext cx="11327032" cy="762000"/>
          </a:xfrm>
          <a:prstGeom prst="rect">
            <a:avLst/>
          </a:prstGeom>
        </p:spPr>
        <p:txBody>
          <a:bodyPr lIns="0" tIns="0" rIns="0" bIns="0" rtlCol="0" anchor="t">
            <a:spAutoFit/>
          </a:bodyPr>
          <a:lstStyle/>
          <a:p>
            <a:pPr marL="0" lvl="0" indent="0">
              <a:lnSpc>
                <a:spcPts val="6000"/>
              </a:lnSpc>
              <a:spcBef>
                <a:spcPct val="0"/>
              </a:spcBef>
            </a:pPr>
            <a:r>
              <a:rPr lang="en-US" sz="5000">
                <a:solidFill>
                  <a:srgbClr val="320B01"/>
                </a:solidFill>
                <a:latin typeface="Eczar Bold"/>
              </a:rPr>
              <a:t>OWL Purdue: Sentence Features</a:t>
            </a:r>
          </a:p>
        </p:txBody>
      </p:sp>
      <p:sp>
        <p:nvSpPr>
          <p:cNvPr id="6" name="TextBox 6"/>
          <p:cNvSpPr txBox="1"/>
          <p:nvPr/>
        </p:nvSpPr>
        <p:spPr>
          <a:xfrm>
            <a:off x="187775" y="1296672"/>
            <a:ext cx="17912450" cy="8938344"/>
          </a:xfrm>
          <a:prstGeom prst="rect">
            <a:avLst/>
          </a:prstGeom>
        </p:spPr>
        <p:txBody>
          <a:bodyPr lIns="0" tIns="0" rIns="0" bIns="0" rtlCol="0" anchor="t">
            <a:spAutoFit/>
          </a:bodyPr>
          <a:lstStyle/>
          <a:p>
            <a:pPr marL="734059" lvl="1" indent="-367030">
              <a:lnSpc>
                <a:spcPts val="4079"/>
              </a:lnSpc>
              <a:buFont typeface="Arial"/>
              <a:buChar char="•"/>
            </a:pPr>
            <a:r>
              <a:rPr lang="en-US" sz="3399" dirty="0">
                <a:solidFill>
                  <a:srgbClr val="320B01"/>
                </a:solidFill>
                <a:latin typeface="Eczar Bold"/>
              </a:rPr>
              <a:t>Formatting</a:t>
            </a:r>
          </a:p>
          <a:p>
            <a:pPr marL="734059" lvl="1" indent="-367030">
              <a:lnSpc>
                <a:spcPts val="4079"/>
              </a:lnSpc>
              <a:buFont typeface="Arial"/>
              <a:buChar char="•"/>
            </a:pPr>
            <a:r>
              <a:rPr lang="en-US" sz="3399" dirty="0">
                <a:solidFill>
                  <a:srgbClr val="320B01"/>
                </a:solidFill>
                <a:latin typeface="Eczar Bold"/>
              </a:rPr>
              <a:t>Quotations</a:t>
            </a:r>
          </a:p>
          <a:p>
            <a:pPr marL="1468119" lvl="2" indent="-489373">
              <a:lnSpc>
                <a:spcPts val="4079"/>
              </a:lnSpc>
              <a:buFont typeface="Arial"/>
              <a:buChar char="⚬"/>
            </a:pPr>
            <a:r>
              <a:rPr lang="en-US" sz="3399" dirty="0">
                <a:solidFill>
                  <a:srgbClr val="320B01"/>
                </a:solidFill>
                <a:latin typeface="Eczar"/>
              </a:rPr>
              <a:t>How many are used and how long? </a:t>
            </a:r>
          </a:p>
          <a:p>
            <a:pPr marL="734059" lvl="1" indent="-367030">
              <a:lnSpc>
                <a:spcPts val="4079"/>
              </a:lnSpc>
              <a:buFont typeface="Arial"/>
              <a:buChar char="•"/>
            </a:pPr>
            <a:r>
              <a:rPr lang="en-US" sz="3399" dirty="0">
                <a:solidFill>
                  <a:srgbClr val="320B01"/>
                </a:solidFill>
                <a:latin typeface="Eczar Bold"/>
              </a:rPr>
              <a:t>Citations</a:t>
            </a:r>
          </a:p>
          <a:p>
            <a:pPr marL="1468119" lvl="2" indent="-489373">
              <a:lnSpc>
                <a:spcPts val="4079"/>
              </a:lnSpc>
              <a:buFont typeface="Arial"/>
              <a:buChar char="⚬"/>
            </a:pPr>
            <a:r>
              <a:rPr lang="en-US" sz="3399" dirty="0">
                <a:solidFill>
                  <a:srgbClr val="320B01"/>
                </a:solidFill>
                <a:latin typeface="Eczar"/>
              </a:rPr>
              <a:t>What is the style and how are they used?</a:t>
            </a:r>
          </a:p>
          <a:p>
            <a:pPr marL="734059" lvl="1" indent="-367030">
              <a:lnSpc>
                <a:spcPts val="4079"/>
              </a:lnSpc>
              <a:buFont typeface="Arial"/>
              <a:buChar char="•"/>
            </a:pPr>
            <a:r>
              <a:rPr lang="en-US" sz="3399" dirty="0">
                <a:solidFill>
                  <a:srgbClr val="320B01"/>
                </a:solidFill>
                <a:latin typeface="Eczar Bold"/>
              </a:rPr>
              <a:t>Sentences/wording</a:t>
            </a:r>
          </a:p>
          <a:p>
            <a:pPr marL="1468119" lvl="2" indent="-489373">
              <a:lnSpc>
                <a:spcPts val="4079"/>
              </a:lnSpc>
              <a:buFont typeface="Arial"/>
              <a:buChar char="⚬"/>
            </a:pPr>
            <a:r>
              <a:rPr lang="en-US" sz="3399" dirty="0">
                <a:solidFill>
                  <a:srgbClr val="320B01"/>
                </a:solidFill>
                <a:latin typeface="Eczar"/>
              </a:rPr>
              <a:t>How long are sentences? </a:t>
            </a:r>
          </a:p>
          <a:p>
            <a:pPr marL="1468119" lvl="2" indent="-489373">
              <a:lnSpc>
                <a:spcPts val="4079"/>
              </a:lnSpc>
              <a:buFont typeface="Arial"/>
              <a:buChar char="⚬"/>
            </a:pPr>
            <a:r>
              <a:rPr lang="en-US" sz="3399" dirty="0">
                <a:solidFill>
                  <a:srgbClr val="320B01"/>
                </a:solidFill>
                <a:latin typeface="Eczar"/>
              </a:rPr>
              <a:t>When are abbreviations used? </a:t>
            </a:r>
          </a:p>
          <a:p>
            <a:pPr marL="1468119" lvl="2" indent="-489373">
              <a:lnSpc>
                <a:spcPts val="4079"/>
              </a:lnSpc>
              <a:buFont typeface="Arial"/>
              <a:buChar char="⚬"/>
            </a:pPr>
            <a:r>
              <a:rPr lang="en-US" sz="3399" dirty="0">
                <a:solidFill>
                  <a:srgbClr val="320B01"/>
                </a:solidFill>
                <a:latin typeface="Eczar"/>
              </a:rPr>
              <a:t>when are field-specific words used and how are they defined?</a:t>
            </a:r>
          </a:p>
          <a:p>
            <a:pPr marL="1468119" lvl="2" indent="-489373">
              <a:lnSpc>
                <a:spcPts val="4079"/>
              </a:lnSpc>
              <a:buFont typeface="Arial"/>
              <a:buChar char="⚬"/>
            </a:pPr>
            <a:r>
              <a:rPr lang="en-US" sz="3399" dirty="0">
                <a:solidFill>
                  <a:srgbClr val="320B01"/>
                </a:solidFill>
                <a:latin typeface="Eczar"/>
              </a:rPr>
              <a:t>What “signposting” language is used? (e.g., “In this section, I will...”)</a:t>
            </a:r>
          </a:p>
          <a:p>
            <a:pPr marL="1468119" lvl="2" indent="-489373">
              <a:lnSpc>
                <a:spcPts val="4079"/>
              </a:lnSpc>
              <a:buFont typeface="Arial"/>
              <a:buChar char="⚬"/>
            </a:pPr>
            <a:r>
              <a:rPr lang="en-US" sz="3399" dirty="0">
                <a:solidFill>
                  <a:srgbClr val="320B01"/>
                </a:solidFill>
                <a:latin typeface="Eczar"/>
              </a:rPr>
              <a:t>How do authors indicate varying levels of certainty (e.g., “might indicate”)</a:t>
            </a:r>
          </a:p>
          <a:p>
            <a:pPr marL="1468119" lvl="2" indent="-489373">
              <a:lnSpc>
                <a:spcPts val="4079"/>
              </a:lnSpc>
              <a:buFont typeface="Arial"/>
              <a:buChar char="⚬"/>
            </a:pPr>
            <a:r>
              <a:rPr lang="en-US" sz="3399" dirty="0">
                <a:solidFill>
                  <a:srgbClr val="320B01"/>
                </a:solidFill>
                <a:latin typeface="Eczar"/>
              </a:rPr>
              <a:t>What is the verb tense?</a:t>
            </a:r>
          </a:p>
          <a:p>
            <a:pPr marL="1468119" lvl="2" indent="-489373">
              <a:lnSpc>
                <a:spcPts val="4079"/>
              </a:lnSpc>
              <a:buFont typeface="Arial"/>
              <a:buChar char="⚬"/>
            </a:pPr>
            <a:r>
              <a:rPr lang="en-US" sz="3399" dirty="0">
                <a:solidFill>
                  <a:srgbClr val="320B01"/>
                </a:solidFill>
                <a:latin typeface="Eczar"/>
              </a:rPr>
              <a:t>Is the voice active or passive (“Sample groups were arranged...,” “The researchers arranged sample groups...”</a:t>
            </a:r>
          </a:p>
          <a:p>
            <a:pPr marL="1468119" lvl="2" indent="-489373">
              <a:lnSpc>
                <a:spcPts val="4079"/>
              </a:lnSpc>
              <a:buFont typeface="Arial"/>
              <a:buChar char="⚬"/>
            </a:pPr>
            <a:r>
              <a:rPr lang="en-US" sz="3399" dirty="0">
                <a:solidFill>
                  <a:srgbClr val="320B01"/>
                </a:solidFill>
                <a:latin typeface="Eczar"/>
              </a:rPr>
              <a:t>Do they use first-person at all?(e.g., “I did this,” vs. “the researcher did this”)</a:t>
            </a:r>
          </a:p>
          <a:p>
            <a:pPr marL="1468119" lvl="2" indent="-489373">
              <a:lnSpc>
                <a:spcPts val="4079"/>
              </a:lnSpc>
              <a:buFont typeface="Arial"/>
              <a:buChar char="⚬"/>
            </a:pPr>
            <a:r>
              <a:rPr lang="en-US" sz="3399" dirty="0">
                <a:solidFill>
                  <a:srgbClr val="320B01"/>
                </a:solidFill>
                <a:latin typeface="Eczar"/>
              </a:rPr>
              <a:t>How formal is the tone and how can you tell?</a:t>
            </a:r>
          </a:p>
          <a:p>
            <a:pPr marL="1468119" lvl="2" indent="-489373">
              <a:lnSpc>
                <a:spcPts val="4079"/>
              </a:lnSpc>
              <a:buFont typeface="Arial"/>
              <a:buChar char="⚬"/>
            </a:pPr>
            <a:r>
              <a:rPr lang="en-US" sz="3399" dirty="0">
                <a:solidFill>
                  <a:srgbClr val="320B01"/>
                </a:solidFill>
                <a:latin typeface="Eczar"/>
              </a:rPr>
              <a:t>Are there idiomatic expressions?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217787" y="2154067"/>
            <a:ext cx="13659100" cy="8742976"/>
          </a:xfrm>
          <a:prstGeom prst="rect">
            <a:avLst/>
          </a:prstGeom>
        </p:spPr>
        <p:txBody>
          <a:bodyPr lIns="0" tIns="0" rIns="0" bIns="0" rtlCol="0" anchor="t">
            <a:spAutoFit/>
          </a:bodyPr>
          <a:lstStyle/>
          <a:p>
            <a:pPr marL="690881" lvl="1" indent="-345440">
              <a:lnSpc>
                <a:spcPts val="3840"/>
              </a:lnSpc>
              <a:buFont typeface="Arial"/>
              <a:buChar char="•"/>
            </a:pPr>
            <a:r>
              <a:rPr lang="en-US" sz="3200">
                <a:solidFill>
                  <a:srgbClr val="320B01"/>
                </a:solidFill>
                <a:latin typeface="Eczar"/>
              </a:rPr>
              <a:t>Go to BB</a:t>
            </a:r>
          </a:p>
          <a:p>
            <a:pPr marL="690881" lvl="1" indent="-345440">
              <a:lnSpc>
                <a:spcPts val="3840"/>
              </a:lnSpc>
              <a:buFont typeface="Arial"/>
              <a:buChar char="•"/>
            </a:pPr>
            <a:r>
              <a:rPr lang="en-US" sz="3200">
                <a:solidFill>
                  <a:srgbClr val="320B01"/>
                </a:solidFill>
                <a:latin typeface="Eczar"/>
              </a:rPr>
              <a:t>Click on Week 2</a:t>
            </a:r>
          </a:p>
          <a:p>
            <a:pPr marL="690881" lvl="1" indent="-345440">
              <a:lnSpc>
                <a:spcPts val="3840"/>
              </a:lnSpc>
              <a:buFont typeface="Arial"/>
              <a:buChar char="•"/>
            </a:pPr>
            <a:r>
              <a:rPr lang="en-US" sz="3200">
                <a:solidFill>
                  <a:srgbClr val="320B01"/>
                </a:solidFill>
                <a:latin typeface="Eczar"/>
              </a:rPr>
              <a:t>Click down to today’s date and look at the examples of types of texts with </a:t>
            </a:r>
            <a:r>
              <a:rPr lang="en-US" sz="3200" u="sng">
                <a:solidFill>
                  <a:srgbClr val="320B01"/>
                </a:solidFill>
                <a:latin typeface="Eczar"/>
                <a:hlinkClick r:id="rId2" tooltip="https://owl.purdue.edu/owl/subject_specific_writing/professional_technical_writing/business_writing_for_administrative_and_clerical_staff/sample_emails.html"/>
              </a:rPr>
              <a:t>emails</a:t>
            </a:r>
            <a:r>
              <a:rPr lang="en-US" sz="3200">
                <a:solidFill>
                  <a:srgbClr val="320B01"/>
                </a:solidFill>
                <a:latin typeface="Eczar"/>
              </a:rPr>
              <a:t>, </a:t>
            </a:r>
            <a:r>
              <a:rPr lang="en-US" sz="3200" u="sng">
                <a:solidFill>
                  <a:srgbClr val="320B01"/>
                </a:solidFill>
                <a:latin typeface="Eczar"/>
                <a:hlinkClick r:id="rId3" tooltip="https://support.zoom.com/hc/en/article?id=zm_kb&amp;sysparm_article=KB0060928"/>
              </a:rPr>
              <a:t>instructions</a:t>
            </a:r>
            <a:r>
              <a:rPr lang="en-US" sz="3200">
                <a:solidFill>
                  <a:srgbClr val="320B01"/>
                </a:solidFill>
                <a:latin typeface="Eczar"/>
              </a:rPr>
              <a:t>, </a:t>
            </a:r>
            <a:r>
              <a:rPr lang="en-US" sz="3200" u="sng">
                <a:solidFill>
                  <a:srgbClr val="320B01"/>
                </a:solidFill>
                <a:latin typeface="Eczar"/>
                <a:hlinkClick r:id="rId4" tooltip="https://www.britannica.com/money/topic/advertisement"/>
              </a:rPr>
              <a:t>encyclopaedia entry</a:t>
            </a:r>
            <a:r>
              <a:rPr lang="en-US" sz="3200">
                <a:solidFill>
                  <a:srgbClr val="320B01"/>
                </a:solidFill>
                <a:latin typeface="Eczar"/>
              </a:rPr>
              <a:t>, </a:t>
            </a:r>
            <a:r>
              <a:rPr lang="en-US" sz="3200" u="sng">
                <a:solidFill>
                  <a:srgbClr val="320B01"/>
                </a:solidFill>
                <a:latin typeface="Eczar"/>
                <a:hlinkClick r:id="rId5" tooltip="https://smartlabel.kelloggs.com/Product/Index/00038000551321#nutrition"/>
              </a:rPr>
              <a:t>nutrition labels</a:t>
            </a:r>
            <a:r>
              <a:rPr lang="en-US" sz="3200">
                <a:solidFill>
                  <a:srgbClr val="320B01"/>
                </a:solidFill>
                <a:latin typeface="Eczar"/>
              </a:rPr>
              <a:t>, </a:t>
            </a:r>
            <a:r>
              <a:rPr lang="en-US" sz="3200" u="sng">
                <a:solidFill>
                  <a:srgbClr val="320B01"/>
                </a:solidFill>
                <a:latin typeface="Eczar"/>
                <a:hlinkClick r:id="rId6" tooltip="https://apnews.com/article/madrid-rodrygo-cadiz-spanish-league-bellingham-c541ce256fb9f9075e9e5907e648ae99"/>
              </a:rPr>
              <a:t>sports articles</a:t>
            </a:r>
            <a:r>
              <a:rPr lang="en-US" sz="3200">
                <a:solidFill>
                  <a:srgbClr val="320B01"/>
                </a:solidFill>
                <a:latin typeface="Eczar"/>
              </a:rPr>
              <a:t>, </a:t>
            </a:r>
            <a:r>
              <a:rPr lang="en-US" sz="3200" u="sng">
                <a:solidFill>
                  <a:srgbClr val="320B01"/>
                </a:solidFill>
                <a:latin typeface="Eczar"/>
                <a:hlinkClick r:id="rId7" tooltip="https://www.metacritic.com/game/mario-plus-rabbids-sparks-of-hope/critic-reviews/?platform=nintendo-switch"/>
              </a:rPr>
              <a:t>video game reviews</a:t>
            </a:r>
            <a:r>
              <a:rPr lang="en-US" sz="3200">
                <a:solidFill>
                  <a:srgbClr val="320B01"/>
                </a:solidFill>
                <a:latin typeface="Eczar"/>
              </a:rPr>
              <a:t>. (Number off). </a:t>
            </a:r>
          </a:p>
          <a:p>
            <a:pPr marL="690881" lvl="1" indent="-345440">
              <a:lnSpc>
                <a:spcPts val="3840"/>
              </a:lnSpc>
              <a:buFont typeface="Arial"/>
              <a:buChar char="•"/>
            </a:pPr>
            <a:r>
              <a:rPr lang="en-US" sz="3200">
                <a:solidFill>
                  <a:srgbClr val="320B01"/>
                </a:solidFill>
                <a:latin typeface="Eczar"/>
              </a:rPr>
              <a:t>Practice on whatever kind of text you are assigned with your own with the genre analysis worksheet. </a:t>
            </a:r>
          </a:p>
          <a:p>
            <a:pPr marL="690881" lvl="1" indent="-345440">
              <a:lnSpc>
                <a:spcPts val="3840"/>
              </a:lnSpc>
              <a:buFont typeface="Arial"/>
              <a:buChar char="•"/>
            </a:pPr>
            <a:r>
              <a:rPr lang="en-US" sz="3200">
                <a:solidFill>
                  <a:srgbClr val="320B01"/>
                </a:solidFill>
                <a:latin typeface="Eczar"/>
              </a:rPr>
              <a:t>In the Answer column, answer the question on the left. </a:t>
            </a:r>
          </a:p>
          <a:p>
            <a:pPr marL="690881" lvl="1" indent="-345440">
              <a:lnSpc>
                <a:spcPts val="3840"/>
              </a:lnSpc>
              <a:buFont typeface="Arial"/>
              <a:buChar char="•"/>
            </a:pPr>
            <a:r>
              <a:rPr lang="en-US" sz="3200">
                <a:solidFill>
                  <a:srgbClr val="320B01"/>
                </a:solidFill>
                <a:latin typeface="Eczar"/>
              </a:rPr>
              <a:t>In the “evidence” column, please provide evidence to support that claim. </a:t>
            </a:r>
          </a:p>
          <a:p>
            <a:pPr marL="690881" lvl="1" indent="-345440">
              <a:lnSpc>
                <a:spcPts val="3840"/>
              </a:lnSpc>
              <a:buFont typeface="Arial"/>
              <a:buChar char="•"/>
            </a:pPr>
            <a:r>
              <a:rPr lang="en-US" sz="3200">
                <a:solidFill>
                  <a:srgbClr val="320B01"/>
                </a:solidFill>
                <a:latin typeface="Eczar"/>
              </a:rPr>
              <a:t>So, that means finding a quote or describing what about the text shows you what the purpose of the text is, or who the intended audience is.  Other quotes might be citing headings, quotes telling me what each section is doing, etc. </a:t>
            </a:r>
          </a:p>
          <a:p>
            <a:pPr marL="690881" lvl="1" indent="-345440">
              <a:lnSpc>
                <a:spcPts val="3840"/>
              </a:lnSpc>
              <a:buFont typeface="Arial"/>
              <a:buChar char="•"/>
            </a:pPr>
            <a:r>
              <a:rPr lang="en-US" sz="3200">
                <a:solidFill>
                  <a:srgbClr val="320B01"/>
                </a:solidFill>
                <a:latin typeface="Eczar"/>
              </a:rPr>
              <a:t>Feel free to deviate from the genre analysis worksheet; it is meant to be a guide, not rules. </a:t>
            </a:r>
          </a:p>
          <a:p>
            <a:pPr>
              <a:lnSpc>
                <a:spcPts val="3840"/>
              </a:lnSpc>
            </a:pPr>
            <a:endParaRPr lang="en-US" sz="3200">
              <a:solidFill>
                <a:srgbClr val="320B01"/>
              </a:solidFill>
              <a:latin typeface="Eczar"/>
            </a:endParaRPr>
          </a:p>
          <a:p>
            <a:pPr>
              <a:lnSpc>
                <a:spcPts val="3840"/>
              </a:lnSpc>
            </a:pPr>
            <a:endParaRPr lang="en-US" sz="3200">
              <a:solidFill>
                <a:srgbClr val="320B01"/>
              </a:solidFill>
              <a:latin typeface="Eczar"/>
            </a:endParaRPr>
          </a:p>
          <a:p>
            <a:pPr marL="0" lvl="0" indent="0">
              <a:lnSpc>
                <a:spcPts val="3840"/>
              </a:lnSpc>
            </a:pPr>
            <a:endParaRPr lang="en-US" sz="3200">
              <a:solidFill>
                <a:srgbClr val="320B01"/>
              </a:solidFill>
              <a:latin typeface="Eczar"/>
            </a:endParaRPr>
          </a:p>
        </p:txBody>
      </p:sp>
      <p:sp>
        <p:nvSpPr>
          <p:cNvPr id="3" name="TextBox 3"/>
          <p:cNvSpPr txBox="1"/>
          <p:nvPr/>
        </p:nvSpPr>
        <p:spPr>
          <a:xfrm>
            <a:off x="634828" y="114320"/>
            <a:ext cx="10863257" cy="1828759"/>
          </a:xfrm>
          <a:prstGeom prst="rect">
            <a:avLst/>
          </a:prstGeom>
        </p:spPr>
        <p:txBody>
          <a:bodyPr lIns="0" tIns="0" rIns="0" bIns="0" rtlCol="0" anchor="t">
            <a:spAutoFit/>
          </a:bodyPr>
          <a:lstStyle/>
          <a:p>
            <a:pPr marL="0" lvl="0" indent="0">
              <a:lnSpc>
                <a:spcPts val="14400"/>
              </a:lnSpc>
              <a:spcBef>
                <a:spcPct val="0"/>
              </a:spcBef>
            </a:pPr>
            <a:r>
              <a:rPr lang="en-US" sz="12000">
                <a:solidFill>
                  <a:srgbClr val="320B01"/>
                </a:solidFill>
                <a:latin typeface="Canva Sans"/>
              </a:rPr>
              <a:t>Practice</a:t>
            </a:r>
          </a:p>
        </p:txBody>
      </p:sp>
      <p:grpSp>
        <p:nvGrpSpPr>
          <p:cNvPr id="4" name="Group 4"/>
          <p:cNvGrpSpPr/>
          <p:nvPr/>
        </p:nvGrpSpPr>
        <p:grpSpPr>
          <a:xfrm>
            <a:off x="14046379" y="-421744"/>
            <a:ext cx="3761735" cy="11130487"/>
            <a:chOff x="0" y="0"/>
            <a:chExt cx="990745" cy="2931486"/>
          </a:xfrm>
        </p:grpSpPr>
        <p:sp>
          <p:nvSpPr>
            <p:cNvPr id="5" name="Freeform 5"/>
            <p:cNvSpPr/>
            <p:nvPr/>
          </p:nvSpPr>
          <p:spPr>
            <a:xfrm>
              <a:off x="0" y="0"/>
              <a:ext cx="990745" cy="2931486"/>
            </a:xfrm>
            <a:custGeom>
              <a:avLst/>
              <a:gdLst/>
              <a:ahLst/>
              <a:cxnLst/>
              <a:rect l="l" t="t" r="r" b="b"/>
              <a:pathLst>
                <a:path w="990745" h="2931486">
                  <a:moveTo>
                    <a:pt x="0" y="0"/>
                  </a:moveTo>
                  <a:lnTo>
                    <a:pt x="990745" y="0"/>
                  </a:lnTo>
                  <a:lnTo>
                    <a:pt x="990745" y="2931486"/>
                  </a:lnTo>
                  <a:lnTo>
                    <a:pt x="0" y="2931486"/>
                  </a:lnTo>
                  <a:close/>
                </a:path>
              </a:pathLst>
            </a:custGeom>
            <a:solidFill>
              <a:srgbClr val="F9B299"/>
            </a:solidFill>
            <a:ln w="38100" cap="sq">
              <a:solidFill>
                <a:srgbClr val="320B01"/>
              </a:solidFill>
              <a:prstDash val="solid"/>
              <a:miter/>
            </a:ln>
          </p:spPr>
          <p:txBody>
            <a:bodyPr/>
            <a:lstStyle/>
            <a:p>
              <a:endParaRPr lang="en-US"/>
            </a:p>
          </p:txBody>
        </p:sp>
        <p:sp>
          <p:nvSpPr>
            <p:cNvPr id="6" name="TextBox 6"/>
            <p:cNvSpPr txBox="1"/>
            <p:nvPr/>
          </p:nvSpPr>
          <p:spPr>
            <a:xfrm>
              <a:off x="0" y="-38100"/>
              <a:ext cx="990745"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731638" y="546728"/>
            <a:ext cx="2527662" cy="2000012"/>
          </a:xfrm>
          <a:custGeom>
            <a:avLst/>
            <a:gdLst/>
            <a:ahLst/>
            <a:cxnLst/>
            <a:rect l="l" t="t" r="r" b="b"/>
            <a:pathLst>
              <a:path w="2527662" h="2000012">
                <a:moveTo>
                  <a:pt x="0" y="0"/>
                </a:moveTo>
                <a:lnTo>
                  <a:pt x="2527662" y="0"/>
                </a:lnTo>
                <a:lnTo>
                  <a:pt x="2527662" y="2000013"/>
                </a:lnTo>
                <a:lnTo>
                  <a:pt x="0" y="20000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flipH="1">
            <a:off x="14731638" y="2944572"/>
            <a:ext cx="2527662" cy="2000012"/>
          </a:xfrm>
          <a:custGeom>
            <a:avLst/>
            <a:gdLst/>
            <a:ahLst/>
            <a:cxnLst/>
            <a:rect l="l" t="t" r="r" b="b"/>
            <a:pathLst>
              <a:path w="2527662" h="2000012">
                <a:moveTo>
                  <a:pt x="2527662" y="0"/>
                </a:moveTo>
                <a:lnTo>
                  <a:pt x="0" y="0"/>
                </a:lnTo>
                <a:lnTo>
                  <a:pt x="0" y="2000012"/>
                </a:lnTo>
                <a:lnTo>
                  <a:pt x="2527662" y="2000012"/>
                </a:lnTo>
                <a:lnTo>
                  <a:pt x="252766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14731638" y="5342416"/>
            <a:ext cx="2527662" cy="2000012"/>
          </a:xfrm>
          <a:custGeom>
            <a:avLst/>
            <a:gdLst/>
            <a:ahLst/>
            <a:cxnLst/>
            <a:rect l="l" t="t" r="r" b="b"/>
            <a:pathLst>
              <a:path w="2527662" h="2000012">
                <a:moveTo>
                  <a:pt x="0" y="0"/>
                </a:moveTo>
                <a:lnTo>
                  <a:pt x="2527662" y="0"/>
                </a:lnTo>
                <a:lnTo>
                  <a:pt x="2527662" y="2000012"/>
                </a:lnTo>
                <a:lnTo>
                  <a:pt x="0" y="20000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flipH="1">
            <a:off x="14731638" y="7740259"/>
            <a:ext cx="2527662" cy="2000012"/>
          </a:xfrm>
          <a:custGeom>
            <a:avLst/>
            <a:gdLst/>
            <a:ahLst/>
            <a:cxnLst/>
            <a:rect l="l" t="t" r="r" b="b"/>
            <a:pathLst>
              <a:path w="2527662" h="2000012">
                <a:moveTo>
                  <a:pt x="2527662" y="0"/>
                </a:moveTo>
                <a:lnTo>
                  <a:pt x="0" y="0"/>
                </a:lnTo>
                <a:lnTo>
                  <a:pt x="0" y="2000013"/>
                </a:lnTo>
                <a:lnTo>
                  <a:pt x="2527662" y="2000013"/>
                </a:lnTo>
                <a:lnTo>
                  <a:pt x="252766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8700" y="791025"/>
            <a:ext cx="16230600" cy="1828759"/>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Canva Sans"/>
              </a:rPr>
              <a:t>Get With a Partner</a:t>
            </a:r>
          </a:p>
        </p:txBody>
      </p:sp>
      <p:sp>
        <p:nvSpPr>
          <p:cNvPr id="3" name="TextBox 3"/>
          <p:cNvSpPr txBox="1"/>
          <p:nvPr/>
        </p:nvSpPr>
        <p:spPr>
          <a:xfrm>
            <a:off x="1876152" y="3161360"/>
            <a:ext cx="14218652" cy="2286000"/>
          </a:xfrm>
          <a:prstGeom prst="rect">
            <a:avLst/>
          </a:prstGeom>
        </p:spPr>
        <p:txBody>
          <a:bodyPr lIns="0" tIns="0" rIns="0" bIns="0" rtlCol="0" anchor="t">
            <a:spAutoFit/>
          </a:bodyPr>
          <a:lstStyle/>
          <a:p>
            <a:pPr algn="ctr">
              <a:lnSpc>
                <a:spcPts val="6000"/>
              </a:lnSpc>
            </a:pPr>
            <a:r>
              <a:rPr lang="en-US" sz="5000">
                <a:solidFill>
                  <a:srgbClr val="320B01"/>
                </a:solidFill>
                <a:latin typeface="Eczar"/>
              </a:rPr>
              <a:t>Get with a partner who examined a different kind of text than you. Discuss what you found. </a:t>
            </a:r>
          </a:p>
          <a:p>
            <a:pPr marL="0" lvl="0" indent="0" algn="ctr">
              <a:lnSpc>
                <a:spcPts val="6000"/>
              </a:lnSpc>
            </a:pPr>
            <a:r>
              <a:rPr lang="en-US" sz="5000">
                <a:solidFill>
                  <a:srgbClr val="320B01"/>
                </a:solidFill>
                <a:latin typeface="Eczar"/>
              </a:rPr>
              <a:t>Be prepared to share with the class. </a:t>
            </a:r>
          </a:p>
        </p:txBody>
      </p:sp>
      <p:grpSp>
        <p:nvGrpSpPr>
          <p:cNvPr id="4" name="Group 4"/>
          <p:cNvGrpSpPr/>
          <p:nvPr/>
        </p:nvGrpSpPr>
        <p:grpSpPr>
          <a:xfrm>
            <a:off x="-768384" y="6780860"/>
            <a:ext cx="19507723" cy="2798775"/>
            <a:chOff x="0" y="0"/>
            <a:chExt cx="5137837" cy="737126"/>
          </a:xfrm>
        </p:grpSpPr>
        <p:sp>
          <p:nvSpPr>
            <p:cNvPr id="5" name="Freeform 5"/>
            <p:cNvSpPr/>
            <p:nvPr/>
          </p:nvSpPr>
          <p:spPr>
            <a:xfrm>
              <a:off x="0" y="0"/>
              <a:ext cx="5137837" cy="737126"/>
            </a:xfrm>
            <a:custGeom>
              <a:avLst/>
              <a:gdLst/>
              <a:ahLst/>
              <a:cxnLst/>
              <a:rect l="l" t="t" r="r" b="b"/>
              <a:pathLst>
                <a:path w="5137837" h="737126">
                  <a:moveTo>
                    <a:pt x="0" y="0"/>
                  </a:moveTo>
                  <a:lnTo>
                    <a:pt x="5137837" y="0"/>
                  </a:lnTo>
                  <a:lnTo>
                    <a:pt x="5137837" y="737126"/>
                  </a:lnTo>
                  <a:lnTo>
                    <a:pt x="0" y="737126"/>
                  </a:lnTo>
                  <a:close/>
                </a:path>
              </a:pathLst>
            </a:custGeom>
            <a:solidFill>
              <a:srgbClr val="F9B299"/>
            </a:solidFill>
            <a:ln w="38100" cap="sq">
              <a:solidFill>
                <a:srgbClr val="320B01"/>
              </a:solidFill>
              <a:prstDash val="solid"/>
              <a:miter/>
            </a:ln>
          </p:spPr>
          <p:txBody>
            <a:bodyPr/>
            <a:lstStyle/>
            <a:p>
              <a:endParaRPr lang="en-US"/>
            </a:p>
          </p:txBody>
        </p:sp>
        <p:sp>
          <p:nvSpPr>
            <p:cNvPr id="6" name="TextBox 6"/>
            <p:cNvSpPr txBox="1"/>
            <p:nvPr/>
          </p:nvSpPr>
          <p:spPr>
            <a:xfrm>
              <a:off x="0" y="-38100"/>
              <a:ext cx="5137837" cy="77522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859993" y="7227747"/>
            <a:ext cx="2568015" cy="1905000"/>
          </a:xfrm>
          <a:custGeom>
            <a:avLst/>
            <a:gdLst/>
            <a:ahLst/>
            <a:cxnLst/>
            <a:rect l="l" t="t" r="r" b="b"/>
            <a:pathLst>
              <a:path w="2568015" h="1905000">
                <a:moveTo>
                  <a:pt x="0" y="0"/>
                </a:moveTo>
                <a:lnTo>
                  <a:pt x="2568014" y="0"/>
                </a:lnTo>
                <a:lnTo>
                  <a:pt x="2568014" y="1905000"/>
                </a:lnTo>
                <a:lnTo>
                  <a:pt x="0" y="190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4272420"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1447565"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684847"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15035138"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797011" y="4944584"/>
            <a:ext cx="12268964" cy="1200096"/>
          </a:xfrm>
          <a:prstGeom prst="rect">
            <a:avLst/>
          </a:prstGeom>
        </p:spPr>
        <p:txBody>
          <a:bodyPr lIns="0" tIns="0" rIns="0" bIns="0" rtlCol="0" anchor="t">
            <a:spAutoFit/>
          </a:bodyPr>
          <a:lstStyle/>
          <a:p>
            <a:pPr marL="863599" lvl="1" indent="-431800">
              <a:lnSpc>
                <a:spcPts val="4799"/>
              </a:lnSpc>
              <a:buFont typeface="Arial"/>
              <a:buChar char="•"/>
            </a:pPr>
            <a:r>
              <a:rPr lang="en-US" sz="3999">
                <a:solidFill>
                  <a:srgbClr val="320B01"/>
                </a:solidFill>
                <a:latin typeface="Eczar"/>
              </a:rPr>
              <a:t>Congrats! You did a mini-version of your genre analysis assignment!</a:t>
            </a:r>
          </a:p>
        </p:txBody>
      </p:sp>
      <p:sp>
        <p:nvSpPr>
          <p:cNvPr id="3" name="TextBox 3"/>
          <p:cNvSpPr txBox="1"/>
          <p:nvPr/>
        </p:nvSpPr>
        <p:spPr>
          <a:xfrm>
            <a:off x="1028700" y="717982"/>
            <a:ext cx="10863257" cy="3657519"/>
          </a:xfrm>
          <a:prstGeom prst="rect">
            <a:avLst/>
          </a:prstGeom>
        </p:spPr>
        <p:txBody>
          <a:bodyPr lIns="0" tIns="0" rIns="0" bIns="0" rtlCol="0" anchor="t">
            <a:spAutoFit/>
          </a:bodyPr>
          <a:lstStyle/>
          <a:p>
            <a:pPr marL="0" lvl="0" indent="0">
              <a:lnSpc>
                <a:spcPts val="14400"/>
              </a:lnSpc>
              <a:spcBef>
                <a:spcPct val="0"/>
              </a:spcBef>
            </a:pPr>
            <a:r>
              <a:rPr lang="en-US" sz="12000">
                <a:solidFill>
                  <a:srgbClr val="320B01"/>
                </a:solidFill>
                <a:latin typeface="Canva Sans"/>
              </a:rPr>
              <a:t>Genre Analysis paper</a:t>
            </a:r>
          </a:p>
        </p:txBody>
      </p:sp>
      <p:grpSp>
        <p:nvGrpSpPr>
          <p:cNvPr id="4" name="Group 4"/>
          <p:cNvGrpSpPr/>
          <p:nvPr/>
        </p:nvGrpSpPr>
        <p:grpSpPr>
          <a:xfrm>
            <a:off x="14046379" y="-421744"/>
            <a:ext cx="3761735" cy="11130487"/>
            <a:chOff x="0" y="0"/>
            <a:chExt cx="990745" cy="2931486"/>
          </a:xfrm>
        </p:grpSpPr>
        <p:sp>
          <p:nvSpPr>
            <p:cNvPr id="5" name="Freeform 5"/>
            <p:cNvSpPr/>
            <p:nvPr/>
          </p:nvSpPr>
          <p:spPr>
            <a:xfrm>
              <a:off x="0" y="0"/>
              <a:ext cx="990745" cy="2931486"/>
            </a:xfrm>
            <a:custGeom>
              <a:avLst/>
              <a:gdLst/>
              <a:ahLst/>
              <a:cxnLst/>
              <a:rect l="l" t="t" r="r" b="b"/>
              <a:pathLst>
                <a:path w="990745" h="2931486">
                  <a:moveTo>
                    <a:pt x="0" y="0"/>
                  </a:moveTo>
                  <a:lnTo>
                    <a:pt x="990745" y="0"/>
                  </a:lnTo>
                  <a:lnTo>
                    <a:pt x="990745" y="2931486"/>
                  </a:lnTo>
                  <a:lnTo>
                    <a:pt x="0" y="2931486"/>
                  </a:lnTo>
                  <a:close/>
                </a:path>
              </a:pathLst>
            </a:custGeom>
            <a:solidFill>
              <a:srgbClr val="F9B299"/>
            </a:solidFill>
            <a:ln w="38100" cap="sq">
              <a:solidFill>
                <a:srgbClr val="320B01"/>
              </a:solidFill>
              <a:prstDash val="solid"/>
              <a:miter/>
            </a:ln>
          </p:spPr>
          <p:txBody>
            <a:bodyPr/>
            <a:lstStyle/>
            <a:p>
              <a:endParaRPr lang="en-US"/>
            </a:p>
          </p:txBody>
        </p:sp>
        <p:sp>
          <p:nvSpPr>
            <p:cNvPr id="6" name="TextBox 6"/>
            <p:cNvSpPr txBox="1"/>
            <p:nvPr/>
          </p:nvSpPr>
          <p:spPr>
            <a:xfrm>
              <a:off x="0" y="-38100"/>
              <a:ext cx="990745"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731638" y="546728"/>
            <a:ext cx="2527662" cy="2000012"/>
          </a:xfrm>
          <a:custGeom>
            <a:avLst/>
            <a:gdLst/>
            <a:ahLst/>
            <a:cxnLst/>
            <a:rect l="l" t="t" r="r" b="b"/>
            <a:pathLst>
              <a:path w="2527662" h="2000012">
                <a:moveTo>
                  <a:pt x="0" y="0"/>
                </a:moveTo>
                <a:lnTo>
                  <a:pt x="2527662" y="0"/>
                </a:lnTo>
                <a:lnTo>
                  <a:pt x="2527662" y="2000013"/>
                </a:lnTo>
                <a:lnTo>
                  <a:pt x="0" y="20000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4731638" y="2944572"/>
            <a:ext cx="2527662" cy="2000012"/>
          </a:xfrm>
          <a:custGeom>
            <a:avLst/>
            <a:gdLst/>
            <a:ahLst/>
            <a:cxnLst/>
            <a:rect l="l" t="t" r="r" b="b"/>
            <a:pathLst>
              <a:path w="2527662" h="2000012">
                <a:moveTo>
                  <a:pt x="2527662" y="0"/>
                </a:moveTo>
                <a:lnTo>
                  <a:pt x="0" y="0"/>
                </a:lnTo>
                <a:lnTo>
                  <a:pt x="0" y="2000012"/>
                </a:lnTo>
                <a:lnTo>
                  <a:pt x="2527662" y="2000012"/>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4731638" y="5342416"/>
            <a:ext cx="2527662" cy="2000012"/>
          </a:xfrm>
          <a:custGeom>
            <a:avLst/>
            <a:gdLst/>
            <a:ahLst/>
            <a:cxnLst/>
            <a:rect l="l" t="t" r="r" b="b"/>
            <a:pathLst>
              <a:path w="2527662" h="2000012">
                <a:moveTo>
                  <a:pt x="0" y="0"/>
                </a:moveTo>
                <a:lnTo>
                  <a:pt x="2527662" y="0"/>
                </a:lnTo>
                <a:lnTo>
                  <a:pt x="2527662" y="2000012"/>
                </a:lnTo>
                <a:lnTo>
                  <a:pt x="0" y="20000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flipH="1">
            <a:off x="14731638" y="7740259"/>
            <a:ext cx="2527662" cy="2000012"/>
          </a:xfrm>
          <a:custGeom>
            <a:avLst/>
            <a:gdLst/>
            <a:ahLst/>
            <a:cxnLst/>
            <a:rect l="l" t="t" r="r" b="b"/>
            <a:pathLst>
              <a:path w="2527662" h="2000012">
                <a:moveTo>
                  <a:pt x="2527662" y="0"/>
                </a:moveTo>
                <a:lnTo>
                  <a:pt x="0" y="0"/>
                </a:lnTo>
                <a:lnTo>
                  <a:pt x="0" y="2000013"/>
                </a:lnTo>
                <a:lnTo>
                  <a:pt x="2527662" y="2000013"/>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p:nvPr/>
        </p:nvGrpSpPr>
        <p:grpSpPr>
          <a:xfrm>
            <a:off x="-758949" y="9258300"/>
            <a:ext cx="19507723" cy="5718423"/>
            <a:chOff x="0" y="0"/>
            <a:chExt cx="5137837" cy="1506087"/>
          </a:xfrm>
        </p:grpSpPr>
        <p:sp>
          <p:nvSpPr>
            <p:cNvPr id="3" name="Freeform 3"/>
            <p:cNvSpPr/>
            <p:nvPr/>
          </p:nvSpPr>
          <p:spPr>
            <a:xfrm>
              <a:off x="0" y="0"/>
              <a:ext cx="5137837" cy="1506087"/>
            </a:xfrm>
            <a:custGeom>
              <a:avLst/>
              <a:gdLst/>
              <a:ahLst/>
              <a:cxnLst/>
              <a:rect l="l" t="t" r="r" b="b"/>
              <a:pathLst>
                <a:path w="5137837" h="1506087">
                  <a:moveTo>
                    <a:pt x="0" y="0"/>
                  </a:moveTo>
                  <a:lnTo>
                    <a:pt x="5137837" y="0"/>
                  </a:lnTo>
                  <a:lnTo>
                    <a:pt x="5137837" y="1506087"/>
                  </a:lnTo>
                  <a:lnTo>
                    <a:pt x="0" y="1506087"/>
                  </a:lnTo>
                  <a:close/>
                </a:path>
              </a:pathLst>
            </a:custGeom>
            <a:solidFill>
              <a:srgbClr val="F9B299"/>
            </a:solidFill>
            <a:ln w="38100" cap="sq">
              <a:solidFill>
                <a:srgbClr val="320B01"/>
              </a:solidFill>
              <a:prstDash val="solid"/>
              <a:miter/>
            </a:ln>
          </p:spPr>
          <p:txBody>
            <a:bodyPr/>
            <a:lstStyle/>
            <a:p>
              <a:endParaRPr lang="en-US"/>
            </a:p>
          </p:txBody>
        </p:sp>
        <p:sp>
          <p:nvSpPr>
            <p:cNvPr id="4" name="TextBox 4"/>
            <p:cNvSpPr txBox="1"/>
            <p:nvPr/>
          </p:nvSpPr>
          <p:spPr>
            <a:xfrm>
              <a:off x="0" y="-38100"/>
              <a:ext cx="5137837" cy="15441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55411" y="-2904"/>
            <a:ext cx="17932589" cy="1828759"/>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Canva Sans"/>
              </a:rPr>
              <a:t>Genre Analysis Paper</a:t>
            </a:r>
          </a:p>
        </p:txBody>
      </p:sp>
      <p:sp>
        <p:nvSpPr>
          <p:cNvPr id="6" name="TextBox 6"/>
          <p:cNvSpPr txBox="1"/>
          <p:nvPr/>
        </p:nvSpPr>
        <p:spPr>
          <a:xfrm>
            <a:off x="1028700" y="5761126"/>
            <a:ext cx="3333750" cy="2524044"/>
          </a:xfrm>
          <a:prstGeom prst="rect">
            <a:avLst/>
          </a:prstGeom>
        </p:spPr>
        <p:txBody>
          <a:bodyPr lIns="0" tIns="0" rIns="0" bIns="0" rtlCol="0" anchor="t">
            <a:spAutoFit/>
          </a:bodyPr>
          <a:lstStyle/>
          <a:p>
            <a:pPr algn="ctr">
              <a:lnSpc>
                <a:spcPts val="3359"/>
              </a:lnSpc>
            </a:pPr>
            <a:r>
              <a:rPr lang="en-US" sz="2799">
                <a:solidFill>
                  <a:srgbClr val="320B01"/>
                </a:solidFill>
                <a:latin typeface="Eczar Bold"/>
              </a:rPr>
              <a:t>Introduction.</a:t>
            </a:r>
          </a:p>
          <a:p>
            <a:pPr algn="ctr">
              <a:lnSpc>
                <a:spcPts val="3359"/>
              </a:lnSpc>
            </a:pPr>
            <a:r>
              <a:rPr lang="en-US" sz="2799">
                <a:solidFill>
                  <a:srgbClr val="320B01"/>
                </a:solidFill>
                <a:latin typeface="Eczar"/>
              </a:rPr>
              <a:t>Overview, signposting language.</a:t>
            </a:r>
          </a:p>
          <a:p>
            <a:pPr algn="ctr">
              <a:lnSpc>
                <a:spcPts val="3359"/>
              </a:lnSpc>
            </a:pPr>
            <a:r>
              <a:rPr lang="en-US" sz="2799">
                <a:solidFill>
                  <a:srgbClr val="320B01"/>
                </a:solidFill>
                <a:latin typeface="Eczar"/>
              </a:rPr>
              <a:t>Thesis about genre conventions</a:t>
            </a:r>
          </a:p>
        </p:txBody>
      </p:sp>
      <p:sp>
        <p:nvSpPr>
          <p:cNvPr id="7" name="TextBox 7"/>
          <p:cNvSpPr txBox="1"/>
          <p:nvPr/>
        </p:nvSpPr>
        <p:spPr>
          <a:xfrm>
            <a:off x="5064444" y="5551582"/>
            <a:ext cx="3620759" cy="3488134"/>
          </a:xfrm>
          <a:prstGeom prst="rect">
            <a:avLst/>
          </a:prstGeom>
        </p:spPr>
        <p:txBody>
          <a:bodyPr lIns="0" tIns="0" rIns="0" bIns="0" rtlCol="0" anchor="t">
            <a:spAutoFit/>
          </a:bodyPr>
          <a:lstStyle/>
          <a:p>
            <a:pPr algn="ctr">
              <a:lnSpc>
                <a:spcPts val="3359"/>
              </a:lnSpc>
            </a:pPr>
            <a:r>
              <a:rPr lang="en-US" sz="2799" dirty="0">
                <a:solidFill>
                  <a:srgbClr val="320B01"/>
                </a:solidFill>
                <a:latin typeface="Eczar Bold"/>
              </a:rPr>
              <a:t>Recurring situation/purpose</a:t>
            </a:r>
          </a:p>
          <a:p>
            <a:pPr marL="0" lvl="0" indent="0" algn="ctr">
              <a:lnSpc>
                <a:spcPts val="3359"/>
              </a:lnSpc>
            </a:pPr>
            <a:r>
              <a:rPr lang="en-US" sz="2799" dirty="0">
                <a:solidFill>
                  <a:srgbClr val="320B01"/>
                </a:solidFill>
                <a:latin typeface="Eczar"/>
              </a:rPr>
              <a:t>Where do these articles appear and who is the audience in this journal? What is the purpose and what is the article doing?</a:t>
            </a:r>
          </a:p>
        </p:txBody>
      </p:sp>
      <p:sp>
        <p:nvSpPr>
          <p:cNvPr id="8" name="TextBox 8"/>
          <p:cNvSpPr txBox="1"/>
          <p:nvPr/>
        </p:nvSpPr>
        <p:spPr>
          <a:xfrm>
            <a:off x="9638501" y="5484582"/>
            <a:ext cx="3333750" cy="3362217"/>
          </a:xfrm>
          <a:prstGeom prst="rect">
            <a:avLst/>
          </a:prstGeom>
        </p:spPr>
        <p:txBody>
          <a:bodyPr lIns="0" tIns="0" rIns="0" bIns="0" rtlCol="0" anchor="t">
            <a:spAutoFit/>
          </a:bodyPr>
          <a:lstStyle/>
          <a:p>
            <a:pPr algn="ctr">
              <a:lnSpc>
                <a:spcPts val="3359"/>
              </a:lnSpc>
            </a:pPr>
            <a:r>
              <a:rPr lang="en-US" sz="2799">
                <a:solidFill>
                  <a:srgbClr val="320B01"/>
                </a:solidFill>
                <a:latin typeface="Eczar Bold"/>
              </a:rPr>
              <a:t>Body/Argument</a:t>
            </a:r>
          </a:p>
          <a:p>
            <a:pPr algn="ctr">
              <a:lnSpc>
                <a:spcPts val="3359"/>
              </a:lnSpc>
            </a:pPr>
            <a:r>
              <a:rPr lang="en-US" sz="2799">
                <a:solidFill>
                  <a:srgbClr val="320B01"/>
                </a:solidFill>
                <a:latin typeface="Eczar"/>
              </a:rPr>
              <a:t>Global/rhetorical questions, content questions, sentence level questions. </a:t>
            </a:r>
          </a:p>
          <a:p>
            <a:pPr algn="ctr">
              <a:lnSpc>
                <a:spcPts val="3359"/>
              </a:lnSpc>
            </a:pPr>
            <a:r>
              <a:rPr lang="en-US" sz="2799">
                <a:solidFill>
                  <a:srgbClr val="320B01"/>
                </a:solidFill>
                <a:latin typeface="Eczar"/>
              </a:rPr>
              <a:t>Use evidence. </a:t>
            </a:r>
          </a:p>
          <a:p>
            <a:pPr marL="0" lvl="0" indent="0" algn="ctr">
              <a:lnSpc>
                <a:spcPts val="3359"/>
              </a:lnSpc>
            </a:pPr>
            <a:r>
              <a:rPr lang="en-US" sz="2799">
                <a:solidFill>
                  <a:srgbClr val="320B01"/>
                </a:solidFill>
                <a:latin typeface="Eczar"/>
              </a:rPr>
              <a:t>Connect back to the thesis.</a:t>
            </a:r>
          </a:p>
        </p:txBody>
      </p:sp>
      <p:grpSp>
        <p:nvGrpSpPr>
          <p:cNvPr id="9" name="Group 9"/>
          <p:cNvGrpSpPr/>
          <p:nvPr/>
        </p:nvGrpSpPr>
        <p:grpSpPr>
          <a:xfrm>
            <a:off x="1929223" y="3843342"/>
            <a:ext cx="1239263" cy="1239263"/>
            <a:chOff x="0" y="0"/>
            <a:chExt cx="1652351" cy="1652351"/>
          </a:xfrm>
        </p:grpSpPr>
        <p:grpSp>
          <p:nvGrpSpPr>
            <p:cNvPr id="10" name="Group 10"/>
            <p:cNvGrpSpPr/>
            <p:nvPr/>
          </p:nvGrpSpPr>
          <p:grpSpPr>
            <a:xfrm>
              <a:off x="0" y="0"/>
              <a:ext cx="1652351" cy="1652351"/>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0F00"/>
              </a:solidFill>
            </p:spPr>
            <p:txBody>
              <a:bodyPr/>
              <a:lstStyle/>
              <a:p>
                <a:endParaRPr lang="en-US"/>
              </a:p>
            </p:txBody>
          </p:sp>
        </p:grpSp>
        <p:sp>
          <p:nvSpPr>
            <p:cNvPr id="12" name="TextBox 12"/>
            <p:cNvSpPr txBox="1"/>
            <p:nvPr/>
          </p:nvSpPr>
          <p:spPr>
            <a:xfrm>
              <a:off x="0" y="10835"/>
              <a:ext cx="1652351" cy="1421130"/>
            </a:xfrm>
            <a:prstGeom prst="rect">
              <a:avLst/>
            </a:prstGeom>
          </p:spPr>
          <p:txBody>
            <a:bodyPr lIns="0" tIns="0" rIns="0" bIns="0" rtlCol="0" anchor="t">
              <a:spAutoFit/>
            </a:bodyPr>
            <a:lstStyle/>
            <a:p>
              <a:pPr marL="0" lvl="1" indent="0" algn="ctr">
                <a:lnSpc>
                  <a:spcPts val="9420"/>
                </a:lnSpc>
                <a:spcBef>
                  <a:spcPct val="0"/>
                </a:spcBef>
              </a:pPr>
              <a:r>
                <a:rPr lang="en-US" sz="6000" u="none">
                  <a:solidFill>
                    <a:srgbClr val="FFFFFF"/>
                  </a:solidFill>
                  <a:latin typeface="Eczar Semi-Bold"/>
                </a:rPr>
                <a:t>1</a:t>
              </a:r>
            </a:p>
          </p:txBody>
        </p:sp>
      </p:grpSp>
      <p:grpSp>
        <p:nvGrpSpPr>
          <p:cNvPr id="13" name="Group 13"/>
          <p:cNvGrpSpPr/>
          <p:nvPr/>
        </p:nvGrpSpPr>
        <p:grpSpPr>
          <a:xfrm>
            <a:off x="6226595" y="3843342"/>
            <a:ext cx="1239263" cy="1239263"/>
            <a:chOff x="0" y="0"/>
            <a:chExt cx="1652351" cy="1652351"/>
          </a:xfrm>
        </p:grpSpPr>
        <p:grpSp>
          <p:nvGrpSpPr>
            <p:cNvPr id="14" name="Group 14"/>
            <p:cNvGrpSpPr/>
            <p:nvPr/>
          </p:nvGrpSpPr>
          <p:grpSpPr>
            <a:xfrm>
              <a:off x="0" y="0"/>
              <a:ext cx="1652351" cy="16523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0F00"/>
              </a:solidFill>
            </p:spPr>
            <p:txBody>
              <a:bodyPr/>
              <a:lstStyle/>
              <a:p>
                <a:endParaRPr lang="en-US"/>
              </a:p>
            </p:txBody>
          </p:sp>
        </p:grpSp>
        <p:sp>
          <p:nvSpPr>
            <p:cNvPr id="16" name="TextBox 16"/>
            <p:cNvSpPr txBox="1"/>
            <p:nvPr/>
          </p:nvSpPr>
          <p:spPr>
            <a:xfrm>
              <a:off x="0" y="10835"/>
              <a:ext cx="1652351" cy="1421130"/>
            </a:xfrm>
            <a:prstGeom prst="rect">
              <a:avLst/>
            </a:prstGeom>
          </p:spPr>
          <p:txBody>
            <a:bodyPr lIns="0" tIns="0" rIns="0" bIns="0" rtlCol="0" anchor="t">
              <a:spAutoFit/>
            </a:bodyPr>
            <a:lstStyle/>
            <a:p>
              <a:pPr marL="0" lvl="1" indent="0" algn="ctr">
                <a:lnSpc>
                  <a:spcPts val="9420"/>
                </a:lnSpc>
                <a:spcBef>
                  <a:spcPct val="0"/>
                </a:spcBef>
              </a:pPr>
              <a:r>
                <a:rPr lang="en-US" sz="6000" u="none">
                  <a:solidFill>
                    <a:srgbClr val="FFFFFF"/>
                  </a:solidFill>
                  <a:latin typeface="Eczar Semi-Bold"/>
                </a:rPr>
                <a:t>2</a:t>
              </a:r>
            </a:p>
          </p:txBody>
        </p:sp>
      </p:grpSp>
      <p:grpSp>
        <p:nvGrpSpPr>
          <p:cNvPr id="17" name="Group 17"/>
          <p:cNvGrpSpPr/>
          <p:nvPr/>
        </p:nvGrpSpPr>
        <p:grpSpPr>
          <a:xfrm>
            <a:off x="10523968" y="3843342"/>
            <a:ext cx="1239263" cy="1239263"/>
            <a:chOff x="0" y="0"/>
            <a:chExt cx="1652351" cy="1652351"/>
          </a:xfrm>
        </p:grpSpPr>
        <p:grpSp>
          <p:nvGrpSpPr>
            <p:cNvPr id="18" name="Group 18"/>
            <p:cNvGrpSpPr/>
            <p:nvPr/>
          </p:nvGrpSpPr>
          <p:grpSpPr>
            <a:xfrm>
              <a:off x="0" y="0"/>
              <a:ext cx="1652351" cy="16523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0F00"/>
              </a:solidFill>
            </p:spPr>
            <p:txBody>
              <a:bodyPr/>
              <a:lstStyle/>
              <a:p>
                <a:endParaRPr lang="en-US"/>
              </a:p>
            </p:txBody>
          </p:sp>
        </p:grpSp>
        <p:sp>
          <p:nvSpPr>
            <p:cNvPr id="20" name="TextBox 20"/>
            <p:cNvSpPr txBox="1"/>
            <p:nvPr/>
          </p:nvSpPr>
          <p:spPr>
            <a:xfrm>
              <a:off x="0" y="10835"/>
              <a:ext cx="1652351" cy="1421130"/>
            </a:xfrm>
            <a:prstGeom prst="rect">
              <a:avLst/>
            </a:prstGeom>
          </p:spPr>
          <p:txBody>
            <a:bodyPr lIns="0" tIns="0" rIns="0" bIns="0" rtlCol="0" anchor="t">
              <a:spAutoFit/>
            </a:bodyPr>
            <a:lstStyle/>
            <a:p>
              <a:pPr marL="0" lvl="1" indent="0" algn="ctr">
                <a:lnSpc>
                  <a:spcPts val="9420"/>
                </a:lnSpc>
                <a:spcBef>
                  <a:spcPct val="0"/>
                </a:spcBef>
              </a:pPr>
              <a:r>
                <a:rPr lang="en-US" sz="6000" u="none">
                  <a:solidFill>
                    <a:srgbClr val="FFFFFF"/>
                  </a:solidFill>
                  <a:latin typeface="Eczar Semi-Bold"/>
                </a:rPr>
                <a:t>3</a:t>
              </a:r>
            </a:p>
          </p:txBody>
        </p:sp>
      </p:grpSp>
      <p:sp>
        <p:nvSpPr>
          <p:cNvPr id="21" name="TextBox 21"/>
          <p:cNvSpPr txBox="1"/>
          <p:nvPr/>
        </p:nvSpPr>
        <p:spPr>
          <a:xfrm>
            <a:off x="313324" y="1825855"/>
            <a:ext cx="17932589" cy="1846659"/>
          </a:xfrm>
          <a:prstGeom prst="rect">
            <a:avLst/>
          </a:prstGeom>
        </p:spPr>
        <p:txBody>
          <a:bodyPr wrap="square" lIns="0" tIns="0" rIns="0" bIns="0" rtlCol="0" anchor="t">
            <a:spAutoFit/>
          </a:bodyPr>
          <a:lstStyle/>
          <a:p>
            <a:pPr algn="ctr">
              <a:lnSpc>
                <a:spcPts val="3600"/>
              </a:lnSpc>
            </a:pPr>
            <a:r>
              <a:rPr lang="en-US" sz="3000" dirty="0">
                <a:solidFill>
                  <a:srgbClr val="320B01"/>
                </a:solidFill>
                <a:latin typeface="Eczar"/>
              </a:rPr>
              <a:t>Find 2/3 articles in your field. Look for evidence (quotes, etc.) to answer: </a:t>
            </a:r>
          </a:p>
          <a:p>
            <a:pPr algn="ctr">
              <a:lnSpc>
                <a:spcPts val="3600"/>
              </a:lnSpc>
            </a:pPr>
            <a:r>
              <a:rPr lang="en-US" sz="3000" dirty="0">
                <a:solidFill>
                  <a:srgbClr val="320B01"/>
                </a:solidFill>
                <a:latin typeface="Eczar Bold Italics"/>
              </a:rPr>
              <a:t>What key features characterize academic research writing in your field? How do these features fulfil the purpose of the document and respond to recurring situation of research writing in academic journals? </a:t>
            </a:r>
          </a:p>
          <a:p>
            <a:pPr algn="ctr">
              <a:lnSpc>
                <a:spcPts val="3600"/>
              </a:lnSpc>
            </a:pPr>
            <a:endParaRPr lang="en-US" sz="3000" dirty="0">
              <a:solidFill>
                <a:srgbClr val="320B01"/>
              </a:solidFill>
              <a:latin typeface="Eczar Bold Italics"/>
            </a:endParaRPr>
          </a:p>
        </p:txBody>
      </p:sp>
      <p:sp>
        <p:nvSpPr>
          <p:cNvPr id="22" name="TextBox 22"/>
          <p:cNvSpPr txBox="1"/>
          <p:nvPr/>
        </p:nvSpPr>
        <p:spPr>
          <a:xfrm>
            <a:off x="13925550" y="5761126"/>
            <a:ext cx="3333750" cy="1266784"/>
          </a:xfrm>
          <a:prstGeom prst="rect">
            <a:avLst/>
          </a:prstGeom>
        </p:spPr>
        <p:txBody>
          <a:bodyPr lIns="0" tIns="0" rIns="0" bIns="0" rtlCol="0" anchor="t">
            <a:spAutoFit/>
          </a:bodyPr>
          <a:lstStyle/>
          <a:p>
            <a:pPr algn="ctr">
              <a:lnSpc>
                <a:spcPts val="3359"/>
              </a:lnSpc>
            </a:pPr>
            <a:r>
              <a:rPr lang="en-US" sz="2799">
                <a:solidFill>
                  <a:srgbClr val="320B01"/>
                </a:solidFill>
                <a:latin typeface="Eczar Bold"/>
              </a:rPr>
              <a:t>Conclusion</a:t>
            </a:r>
          </a:p>
          <a:p>
            <a:pPr marL="0" lvl="0" indent="0" algn="ctr">
              <a:lnSpc>
                <a:spcPts val="3359"/>
              </a:lnSpc>
            </a:pPr>
            <a:r>
              <a:rPr lang="en-US" sz="2799">
                <a:solidFill>
                  <a:srgbClr val="320B01"/>
                </a:solidFill>
                <a:latin typeface="Eczar"/>
              </a:rPr>
              <a:t>Recap what you told me. </a:t>
            </a:r>
          </a:p>
        </p:txBody>
      </p:sp>
      <p:grpSp>
        <p:nvGrpSpPr>
          <p:cNvPr id="23" name="Group 23"/>
          <p:cNvGrpSpPr/>
          <p:nvPr/>
        </p:nvGrpSpPr>
        <p:grpSpPr>
          <a:xfrm>
            <a:off x="14821340" y="3843342"/>
            <a:ext cx="1239263" cy="1239263"/>
            <a:chOff x="0" y="0"/>
            <a:chExt cx="1652351" cy="1652351"/>
          </a:xfrm>
        </p:grpSpPr>
        <p:grpSp>
          <p:nvGrpSpPr>
            <p:cNvPr id="24" name="Group 24"/>
            <p:cNvGrpSpPr/>
            <p:nvPr/>
          </p:nvGrpSpPr>
          <p:grpSpPr>
            <a:xfrm>
              <a:off x="0" y="0"/>
              <a:ext cx="1652351" cy="1652351"/>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0F00"/>
              </a:solidFill>
            </p:spPr>
            <p:txBody>
              <a:bodyPr/>
              <a:lstStyle/>
              <a:p>
                <a:endParaRPr lang="en-US"/>
              </a:p>
            </p:txBody>
          </p:sp>
        </p:grpSp>
        <p:sp>
          <p:nvSpPr>
            <p:cNvPr id="26" name="TextBox 26"/>
            <p:cNvSpPr txBox="1"/>
            <p:nvPr/>
          </p:nvSpPr>
          <p:spPr>
            <a:xfrm>
              <a:off x="0" y="10835"/>
              <a:ext cx="1652351" cy="1421130"/>
            </a:xfrm>
            <a:prstGeom prst="rect">
              <a:avLst/>
            </a:prstGeom>
          </p:spPr>
          <p:txBody>
            <a:bodyPr lIns="0" tIns="0" rIns="0" bIns="0" rtlCol="0" anchor="t">
              <a:spAutoFit/>
            </a:bodyPr>
            <a:lstStyle/>
            <a:p>
              <a:pPr marL="0" lvl="1" indent="0" algn="ctr">
                <a:lnSpc>
                  <a:spcPts val="9420"/>
                </a:lnSpc>
                <a:spcBef>
                  <a:spcPct val="0"/>
                </a:spcBef>
              </a:pPr>
              <a:r>
                <a:rPr lang="en-US" sz="6000">
                  <a:solidFill>
                    <a:srgbClr val="FFFFFF"/>
                  </a:solidFill>
                  <a:latin typeface="Eczar Semi-Bold"/>
                </a:rPr>
                <a:t>4</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16798" y="1250602"/>
            <a:ext cx="13550560" cy="1384995"/>
          </a:xfrm>
          <a:prstGeom prst="rect">
            <a:avLst/>
          </a:prstGeom>
        </p:spPr>
        <p:txBody>
          <a:bodyPr wrap="square" lIns="0" tIns="0" rIns="0" bIns="0" rtlCol="0" anchor="t">
            <a:spAutoFit/>
          </a:bodyPr>
          <a:lstStyle/>
          <a:p>
            <a:pPr marL="0" lvl="0" indent="0">
              <a:lnSpc>
                <a:spcPts val="10800"/>
              </a:lnSpc>
              <a:spcBef>
                <a:spcPct val="0"/>
              </a:spcBef>
            </a:pPr>
            <a:r>
              <a:rPr lang="en-US" sz="9000" b="1" dirty="0">
                <a:solidFill>
                  <a:srgbClr val="320B01"/>
                </a:solidFill>
                <a:latin typeface="Canva Sans"/>
              </a:rPr>
              <a:t>Quick Write</a:t>
            </a:r>
            <a:endParaRPr lang="en-US" sz="9000" dirty="0">
              <a:solidFill>
                <a:srgbClr val="320B01"/>
              </a:solidFill>
              <a:latin typeface="Canva Sans"/>
            </a:endParaRPr>
          </a:p>
        </p:txBody>
      </p:sp>
      <p:sp>
        <p:nvSpPr>
          <p:cNvPr id="3" name="TextBox 3"/>
          <p:cNvSpPr txBox="1"/>
          <p:nvPr/>
        </p:nvSpPr>
        <p:spPr>
          <a:xfrm>
            <a:off x="1028700" y="4289684"/>
            <a:ext cx="11428232" cy="3847207"/>
          </a:xfrm>
          <a:prstGeom prst="rect">
            <a:avLst/>
          </a:prstGeom>
        </p:spPr>
        <p:txBody>
          <a:bodyPr lIns="0" tIns="0" rIns="0" bIns="0" rtlCol="0" anchor="t">
            <a:spAutoFit/>
          </a:bodyPr>
          <a:lstStyle/>
          <a:p>
            <a:pPr>
              <a:lnSpc>
                <a:spcPts val="6000"/>
              </a:lnSpc>
            </a:pPr>
            <a:r>
              <a:rPr lang="en-US" sz="5000" dirty="0">
                <a:solidFill>
                  <a:srgbClr val="320B01"/>
                </a:solidFill>
                <a:latin typeface="Eczar"/>
              </a:rPr>
              <a:t>Based on what we talked about with peer review, knowledge creation, etc. last time, what do you think the main purpose of most research writing in academic journals will be</a:t>
            </a:r>
            <a:r>
              <a:rPr lang="en-US" sz="5000">
                <a:solidFill>
                  <a:srgbClr val="320B01"/>
                </a:solidFill>
                <a:latin typeface="Eczar"/>
              </a:rPr>
              <a:t>? </a:t>
            </a:r>
            <a:endParaRPr lang="en-US" sz="5000" dirty="0">
              <a:solidFill>
                <a:srgbClr val="320B01"/>
              </a:solidFill>
              <a:latin typeface="Eczar"/>
            </a:endParaRPr>
          </a:p>
        </p:txBody>
      </p:sp>
      <p:grpSp>
        <p:nvGrpSpPr>
          <p:cNvPr id="4" name="Group 4"/>
          <p:cNvGrpSpPr/>
          <p:nvPr/>
        </p:nvGrpSpPr>
        <p:grpSpPr>
          <a:xfrm>
            <a:off x="13511610" y="-421744"/>
            <a:ext cx="4296504" cy="11130487"/>
            <a:chOff x="0" y="0"/>
            <a:chExt cx="1131590" cy="2931486"/>
          </a:xfrm>
        </p:grpSpPr>
        <p:sp>
          <p:nvSpPr>
            <p:cNvPr id="5" name="Freeform 5"/>
            <p:cNvSpPr/>
            <p:nvPr/>
          </p:nvSpPr>
          <p:spPr>
            <a:xfrm>
              <a:off x="0" y="0"/>
              <a:ext cx="1131590" cy="2931486"/>
            </a:xfrm>
            <a:custGeom>
              <a:avLst/>
              <a:gdLst/>
              <a:ahLst/>
              <a:cxnLst/>
              <a:rect l="l" t="t" r="r" b="b"/>
              <a:pathLst>
                <a:path w="1131590" h="2931486">
                  <a:moveTo>
                    <a:pt x="0" y="0"/>
                  </a:moveTo>
                  <a:lnTo>
                    <a:pt x="1131590" y="0"/>
                  </a:lnTo>
                  <a:lnTo>
                    <a:pt x="1131590" y="2931486"/>
                  </a:lnTo>
                  <a:lnTo>
                    <a:pt x="0" y="2931486"/>
                  </a:lnTo>
                  <a:close/>
                </a:path>
              </a:pathLst>
            </a:custGeom>
            <a:solidFill>
              <a:srgbClr val="F9B299"/>
            </a:solidFill>
            <a:ln w="38100" cap="sq">
              <a:solidFill>
                <a:srgbClr val="320B01"/>
              </a:solidFill>
              <a:prstDash val="solid"/>
              <a:miter/>
            </a:ln>
          </p:spPr>
          <p:txBody>
            <a:bodyPr/>
            <a:lstStyle/>
            <a:p>
              <a:endParaRPr lang="en-US"/>
            </a:p>
          </p:txBody>
        </p:sp>
        <p:sp>
          <p:nvSpPr>
            <p:cNvPr id="6" name="TextBox 6"/>
            <p:cNvSpPr txBox="1"/>
            <p:nvPr/>
          </p:nvSpPr>
          <p:spPr>
            <a:xfrm>
              <a:off x="0" y="-38100"/>
              <a:ext cx="1131590"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118848" y="7348743"/>
            <a:ext cx="3120978" cy="2479759"/>
          </a:xfrm>
          <a:custGeom>
            <a:avLst/>
            <a:gdLst/>
            <a:ahLst/>
            <a:cxnLst/>
            <a:rect l="l" t="t" r="r" b="b"/>
            <a:pathLst>
              <a:path w="3120978" h="2479759">
                <a:moveTo>
                  <a:pt x="0" y="0"/>
                </a:moveTo>
                <a:lnTo>
                  <a:pt x="3120977" y="0"/>
                </a:lnTo>
                <a:lnTo>
                  <a:pt x="3120977" y="2479758"/>
                </a:lnTo>
                <a:lnTo>
                  <a:pt x="0" y="24797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4118848" y="703221"/>
            <a:ext cx="3120978" cy="2479759"/>
          </a:xfrm>
          <a:custGeom>
            <a:avLst/>
            <a:gdLst/>
            <a:ahLst/>
            <a:cxnLst/>
            <a:rect l="l" t="t" r="r" b="b"/>
            <a:pathLst>
              <a:path w="3120978" h="2479759">
                <a:moveTo>
                  <a:pt x="0" y="0"/>
                </a:moveTo>
                <a:lnTo>
                  <a:pt x="3120977" y="0"/>
                </a:lnTo>
                <a:lnTo>
                  <a:pt x="3120977" y="2479758"/>
                </a:lnTo>
                <a:lnTo>
                  <a:pt x="0" y="24797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flipH="1">
            <a:off x="14118848" y="4025982"/>
            <a:ext cx="3120978" cy="2479759"/>
          </a:xfrm>
          <a:custGeom>
            <a:avLst/>
            <a:gdLst/>
            <a:ahLst/>
            <a:cxnLst/>
            <a:rect l="l" t="t" r="r" b="b"/>
            <a:pathLst>
              <a:path w="3120978" h="2479759">
                <a:moveTo>
                  <a:pt x="3120977" y="0"/>
                </a:moveTo>
                <a:lnTo>
                  <a:pt x="0" y="0"/>
                </a:lnTo>
                <a:lnTo>
                  <a:pt x="0" y="2479758"/>
                </a:lnTo>
                <a:lnTo>
                  <a:pt x="3120977" y="2479758"/>
                </a:lnTo>
                <a:lnTo>
                  <a:pt x="312097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Freeform 2"/>
          <p:cNvSpPr/>
          <p:nvPr/>
        </p:nvSpPr>
        <p:spPr>
          <a:xfrm>
            <a:off x="11396637" y="3151876"/>
            <a:ext cx="6493076" cy="6630351"/>
          </a:xfrm>
          <a:custGeom>
            <a:avLst/>
            <a:gdLst/>
            <a:ahLst/>
            <a:cxnLst/>
            <a:rect l="l" t="t" r="r" b="b"/>
            <a:pathLst>
              <a:path w="6493076" h="6630351">
                <a:moveTo>
                  <a:pt x="0" y="0"/>
                </a:moveTo>
                <a:lnTo>
                  <a:pt x="6493076" y="0"/>
                </a:lnTo>
                <a:lnTo>
                  <a:pt x="6493076" y="6630350"/>
                </a:lnTo>
                <a:lnTo>
                  <a:pt x="0" y="663035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99904" y="843348"/>
            <a:ext cx="11725326" cy="1828759"/>
          </a:xfrm>
          <a:prstGeom prst="rect">
            <a:avLst/>
          </a:prstGeom>
        </p:spPr>
        <p:txBody>
          <a:bodyPr lIns="0" tIns="0" rIns="0" bIns="0" rtlCol="0" anchor="t">
            <a:spAutoFit/>
          </a:bodyPr>
          <a:lstStyle/>
          <a:p>
            <a:pPr marL="0" lvl="0" indent="0">
              <a:lnSpc>
                <a:spcPts val="14400"/>
              </a:lnSpc>
              <a:spcBef>
                <a:spcPct val="0"/>
              </a:spcBef>
            </a:pPr>
            <a:r>
              <a:rPr lang="en-US" sz="12000">
                <a:solidFill>
                  <a:srgbClr val="320B01"/>
                </a:solidFill>
                <a:latin typeface="Canva Sans"/>
              </a:rPr>
              <a:t>Recall...</a:t>
            </a:r>
          </a:p>
        </p:txBody>
      </p:sp>
      <p:sp>
        <p:nvSpPr>
          <p:cNvPr id="4" name="TextBox 4"/>
          <p:cNvSpPr txBox="1"/>
          <p:nvPr/>
        </p:nvSpPr>
        <p:spPr>
          <a:xfrm>
            <a:off x="764575" y="3332561"/>
            <a:ext cx="10024420" cy="5506476"/>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320B01"/>
                </a:solidFill>
                <a:latin typeface="Canva Sans Bold"/>
              </a:rPr>
              <a:t>Do we remember the “Finding Information” video from last time?</a:t>
            </a:r>
          </a:p>
          <a:p>
            <a:pPr marL="1122679" lvl="1" indent="-561340">
              <a:lnSpc>
                <a:spcPts val="7279"/>
              </a:lnSpc>
              <a:buFont typeface="Arial"/>
              <a:buChar char="•"/>
            </a:pPr>
            <a:r>
              <a:rPr lang="en-US" sz="5199">
                <a:solidFill>
                  <a:srgbClr val="320B01"/>
                </a:solidFill>
                <a:latin typeface="Canva Sans Bold"/>
              </a:rPr>
              <a:t>What did it say about using the library? Or, how do you currently use the library?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Freeform 2"/>
          <p:cNvSpPr/>
          <p:nvPr/>
        </p:nvSpPr>
        <p:spPr>
          <a:xfrm>
            <a:off x="9266319" y="2979748"/>
            <a:ext cx="9021681" cy="5803685"/>
          </a:xfrm>
          <a:custGeom>
            <a:avLst/>
            <a:gdLst/>
            <a:ahLst/>
            <a:cxnLst/>
            <a:rect l="l" t="t" r="r" b="b"/>
            <a:pathLst>
              <a:path w="9021681" h="5803685">
                <a:moveTo>
                  <a:pt x="0" y="0"/>
                </a:moveTo>
                <a:lnTo>
                  <a:pt x="9021681" y="0"/>
                </a:lnTo>
                <a:lnTo>
                  <a:pt x="9021681" y="5803685"/>
                </a:lnTo>
                <a:lnTo>
                  <a:pt x="0" y="580368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31005" y="401767"/>
            <a:ext cx="17858002" cy="1514461"/>
          </a:xfrm>
          <a:prstGeom prst="rect">
            <a:avLst/>
          </a:prstGeom>
        </p:spPr>
        <p:txBody>
          <a:bodyPr lIns="0" tIns="0" rIns="0" bIns="0" rtlCol="0" anchor="t">
            <a:spAutoFit/>
          </a:bodyPr>
          <a:lstStyle/>
          <a:p>
            <a:pPr marL="0" lvl="0" indent="0">
              <a:lnSpc>
                <a:spcPts val="11999"/>
              </a:lnSpc>
              <a:spcBef>
                <a:spcPct val="0"/>
              </a:spcBef>
            </a:pPr>
            <a:r>
              <a:rPr lang="en-US" sz="9999">
                <a:solidFill>
                  <a:srgbClr val="320B01"/>
                </a:solidFill>
                <a:latin typeface="Canva Sans"/>
              </a:rPr>
              <a:t>Using the Library: Basics</a:t>
            </a:r>
          </a:p>
        </p:txBody>
      </p:sp>
      <p:sp>
        <p:nvSpPr>
          <p:cNvPr id="4" name="TextBox 4"/>
          <p:cNvSpPr txBox="1"/>
          <p:nvPr/>
        </p:nvSpPr>
        <p:spPr>
          <a:xfrm>
            <a:off x="231005" y="2721629"/>
            <a:ext cx="8748885" cy="6914446"/>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320B01"/>
                </a:solidFill>
                <a:latin typeface="Canva Sans"/>
              </a:rPr>
              <a:t>Go to: https://library.rpi.edu/</a:t>
            </a:r>
          </a:p>
          <a:p>
            <a:pPr marL="647700" lvl="1" indent="-323850">
              <a:lnSpc>
                <a:spcPts val="4200"/>
              </a:lnSpc>
              <a:buFont typeface="Arial"/>
              <a:buChar char="•"/>
            </a:pPr>
            <a:r>
              <a:rPr lang="en-US" sz="3000">
                <a:solidFill>
                  <a:srgbClr val="320B01"/>
                </a:solidFill>
                <a:latin typeface="Canva Sans"/>
              </a:rPr>
              <a:t>Start using the “Quick Search Tool” to find an article to analyze.</a:t>
            </a:r>
          </a:p>
          <a:p>
            <a:pPr marL="647700" lvl="1" indent="-323850">
              <a:lnSpc>
                <a:spcPts val="4200"/>
              </a:lnSpc>
              <a:buFont typeface="Arial"/>
              <a:buChar char="•"/>
            </a:pPr>
            <a:r>
              <a:rPr lang="en-US" sz="3000">
                <a:solidFill>
                  <a:srgbClr val="320B01"/>
                </a:solidFill>
                <a:latin typeface="Canva Sans"/>
              </a:rPr>
              <a:t>You can pick a journal that you identified as important in your field last time.</a:t>
            </a:r>
          </a:p>
          <a:p>
            <a:pPr marL="647700" lvl="1" indent="-323850">
              <a:lnSpc>
                <a:spcPts val="4200"/>
              </a:lnSpc>
              <a:buFont typeface="Arial"/>
              <a:buChar char="•"/>
            </a:pPr>
            <a:r>
              <a:rPr lang="en-US" sz="3000">
                <a:solidFill>
                  <a:srgbClr val="320B01"/>
                </a:solidFill>
                <a:latin typeface="Canva Sans"/>
              </a:rPr>
              <a:t>When picking an article, I suggest pick something you are curious about.</a:t>
            </a:r>
          </a:p>
          <a:p>
            <a:pPr marL="647700" lvl="1" indent="-323850">
              <a:lnSpc>
                <a:spcPts val="4200"/>
              </a:lnSpc>
              <a:buFont typeface="Arial"/>
              <a:buChar char="•"/>
            </a:pPr>
            <a:r>
              <a:rPr lang="en-US" sz="3000">
                <a:solidFill>
                  <a:srgbClr val="320B01"/>
                </a:solidFill>
                <a:latin typeface="Canva Sans"/>
              </a:rPr>
              <a:t>Avoid vague terms.</a:t>
            </a:r>
          </a:p>
          <a:p>
            <a:pPr marL="647700" lvl="1" indent="-323850">
              <a:lnSpc>
                <a:spcPts val="4200"/>
              </a:lnSpc>
              <a:buFont typeface="Arial"/>
              <a:buChar char="•"/>
            </a:pPr>
            <a:r>
              <a:rPr lang="en-US" sz="3000">
                <a:solidFill>
                  <a:srgbClr val="320B01"/>
                </a:solidFill>
                <a:latin typeface="Canva Sans"/>
              </a:rPr>
              <a:t>Use Boolean operators (e.g. AND/OR) that tell the search engine how to handle your search terms. </a:t>
            </a:r>
          </a:p>
          <a:p>
            <a:pPr marL="647700" lvl="1" indent="-323850">
              <a:lnSpc>
                <a:spcPts val="4200"/>
              </a:lnSpc>
              <a:buFont typeface="Arial"/>
              <a:buChar char="•"/>
            </a:pPr>
            <a:r>
              <a:rPr lang="en-US" sz="3000">
                <a:solidFill>
                  <a:srgbClr val="320B01"/>
                </a:solidFill>
                <a:latin typeface="Canva Sans"/>
              </a:rPr>
              <a:t>“Quotes” group phrases together.</a:t>
            </a:r>
          </a:p>
          <a:p>
            <a:pPr>
              <a:lnSpc>
                <a:spcPts val="4200"/>
              </a:lnSpc>
            </a:pPr>
            <a:endParaRPr lang="en-US" sz="3000">
              <a:solidFill>
                <a:srgbClr val="320B01"/>
              </a:solidFill>
              <a:latin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8700" y="3150056"/>
            <a:ext cx="12268964" cy="4800383"/>
          </a:xfrm>
          <a:prstGeom prst="rect">
            <a:avLst/>
          </a:prstGeom>
        </p:spPr>
        <p:txBody>
          <a:bodyPr lIns="0" tIns="0" rIns="0" bIns="0" rtlCol="0" anchor="t">
            <a:spAutoFit/>
          </a:bodyPr>
          <a:lstStyle/>
          <a:p>
            <a:pPr marL="863599" lvl="1" indent="-431800">
              <a:lnSpc>
                <a:spcPts val="4799"/>
              </a:lnSpc>
              <a:buFont typeface="Arial"/>
              <a:buChar char="•"/>
            </a:pPr>
            <a:r>
              <a:rPr lang="en-US" sz="3999">
                <a:solidFill>
                  <a:srgbClr val="320B01"/>
                </a:solidFill>
                <a:latin typeface="Eczar"/>
              </a:rPr>
              <a:t>We talked about some of the different philosophical positions your fields will build from (which affect what kind of evidence is considered acceptable).</a:t>
            </a:r>
          </a:p>
          <a:p>
            <a:pPr marL="863599" lvl="1" indent="-431800">
              <a:lnSpc>
                <a:spcPts val="4799"/>
              </a:lnSpc>
              <a:buFont typeface="Arial"/>
              <a:buChar char="•"/>
            </a:pPr>
            <a:r>
              <a:rPr lang="en-US" sz="3999">
                <a:solidFill>
                  <a:srgbClr val="320B01"/>
                </a:solidFill>
                <a:latin typeface="Eczar"/>
              </a:rPr>
              <a:t>We also talked about the difference between primary and secondary evidence. </a:t>
            </a:r>
          </a:p>
          <a:p>
            <a:pPr marL="863599" lvl="1" indent="-431800">
              <a:lnSpc>
                <a:spcPts val="4799"/>
              </a:lnSpc>
              <a:buFont typeface="Arial"/>
              <a:buChar char="•"/>
            </a:pPr>
            <a:r>
              <a:rPr lang="en-US" sz="3999">
                <a:solidFill>
                  <a:srgbClr val="320B01"/>
                </a:solidFill>
                <a:latin typeface="Eczar"/>
              </a:rPr>
              <a:t>We looked at Google scholar to determine top journals in your fields. </a:t>
            </a:r>
          </a:p>
          <a:p>
            <a:pPr marL="863599" lvl="1" indent="-431800">
              <a:lnSpc>
                <a:spcPts val="4799"/>
              </a:lnSpc>
              <a:buFont typeface="Arial"/>
              <a:buChar char="•"/>
            </a:pPr>
            <a:r>
              <a:rPr lang="en-US" sz="3999">
                <a:solidFill>
                  <a:srgbClr val="320B01"/>
                </a:solidFill>
                <a:latin typeface="Eczar"/>
              </a:rPr>
              <a:t>You started to look on the library website. </a:t>
            </a:r>
          </a:p>
        </p:txBody>
      </p:sp>
      <p:sp>
        <p:nvSpPr>
          <p:cNvPr id="3" name="TextBox 3"/>
          <p:cNvSpPr txBox="1"/>
          <p:nvPr/>
        </p:nvSpPr>
        <p:spPr>
          <a:xfrm>
            <a:off x="1028700" y="1028700"/>
            <a:ext cx="10863257" cy="1828759"/>
          </a:xfrm>
          <a:prstGeom prst="rect">
            <a:avLst/>
          </a:prstGeom>
        </p:spPr>
        <p:txBody>
          <a:bodyPr lIns="0" tIns="0" rIns="0" bIns="0" rtlCol="0" anchor="t">
            <a:spAutoFit/>
          </a:bodyPr>
          <a:lstStyle/>
          <a:p>
            <a:pPr marL="0" lvl="0" indent="0">
              <a:lnSpc>
                <a:spcPts val="14400"/>
              </a:lnSpc>
              <a:spcBef>
                <a:spcPct val="0"/>
              </a:spcBef>
            </a:pPr>
            <a:r>
              <a:rPr lang="en-US" sz="12000">
                <a:solidFill>
                  <a:srgbClr val="320B01"/>
                </a:solidFill>
                <a:latin typeface="Canva Sans"/>
              </a:rPr>
              <a:t>Last Time</a:t>
            </a:r>
          </a:p>
        </p:txBody>
      </p:sp>
      <p:grpSp>
        <p:nvGrpSpPr>
          <p:cNvPr id="4" name="Group 4"/>
          <p:cNvGrpSpPr/>
          <p:nvPr/>
        </p:nvGrpSpPr>
        <p:grpSpPr>
          <a:xfrm>
            <a:off x="14046379" y="-421744"/>
            <a:ext cx="3761735" cy="11130487"/>
            <a:chOff x="0" y="0"/>
            <a:chExt cx="990745" cy="2931486"/>
          </a:xfrm>
        </p:grpSpPr>
        <p:sp>
          <p:nvSpPr>
            <p:cNvPr id="5" name="Freeform 5"/>
            <p:cNvSpPr/>
            <p:nvPr/>
          </p:nvSpPr>
          <p:spPr>
            <a:xfrm>
              <a:off x="0" y="0"/>
              <a:ext cx="990745" cy="2931486"/>
            </a:xfrm>
            <a:custGeom>
              <a:avLst/>
              <a:gdLst/>
              <a:ahLst/>
              <a:cxnLst/>
              <a:rect l="l" t="t" r="r" b="b"/>
              <a:pathLst>
                <a:path w="990745" h="2931486">
                  <a:moveTo>
                    <a:pt x="0" y="0"/>
                  </a:moveTo>
                  <a:lnTo>
                    <a:pt x="990745" y="0"/>
                  </a:lnTo>
                  <a:lnTo>
                    <a:pt x="990745" y="2931486"/>
                  </a:lnTo>
                  <a:lnTo>
                    <a:pt x="0" y="2931486"/>
                  </a:lnTo>
                  <a:close/>
                </a:path>
              </a:pathLst>
            </a:custGeom>
            <a:solidFill>
              <a:srgbClr val="F9B299"/>
            </a:solidFill>
            <a:ln w="38100" cap="sq">
              <a:solidFill>
                <a:srgbClr val="320B01"/>
              </a:solidFill>
              <a:prstDash val="solid"/>
              <a:miter/>
            </a:ln>
          </p:spPr>
          <p:txBody>
            <a:bodyPr/>
            <a:lstStyle/>
            <a:p>
              <a:endParaRPr lang="en-US"/>
            </a:p>
          </p:txBody>
        </p:sp>
        <p:sp>
          <p:nvSpPr>
            <p:cNvPr id="6" name="TextBox 6"/>
            <p:cNvSpPr txBox="1"/>
            <p:nvPr/>
          </p:nvSpPr>
          <p:spPr>
            <a:xfrm>
              <a:off x="0" y="-38100"/>
              <a:ext cx="990745"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731638" y="546728"/>
            <a:ext cx="2527662" cy="2000012"/>
          </a:xfrm>
          <a:custGeom>
            <a:avLst/>
            <a:gdLst/>
            <a:ahLst/>
            <a:cxnLst/>
            <a:rect l="l" t="t" r="r" b="b"/>
            <a:pathLst>
              <a:path w="2527662" h="2000012">
                <a:moveTo>
                  <a:pt x="0" y="0"/>
                </a:moveTo>
                <a:lnTo>
                  <a:pt x="2527662" y="0"/>
                </a:lnTo>
                <a:lnTo>
                  <a:pt x="2527662" y="2000013"/>
                </a:lnTo>
                <a:lnTo>
                  <a:pt x="0" y="20000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4731638" y="2944572"/>
            <a:ext cx="2527662" cy="2000012"/>
          </a:xfrm>
          <a:custGeom>
            <a:avLst/>
            <a:gdLst/>
            <a:ahLst/>
            <a:cxnLst/>
            <a:rect l="l" t="t" r="r" b="b"/>
            <a:pathLst>
              <a:path w="2527662" h="2000012">
                <a:moveTo>
                  <a:pt x="2527662" y="0"/>
                </a:moveTo>
                <a:lnTo>
                  <a:pt x="0" y="0"/>
                </a:lnTo>
                <a:lnTo>
                  <a:pt x="0" y="2000012"/>
                </a:lnTo>
                <a:lnTo>
                  <a:pt x="2527662" y="2000012"/>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4731638" y="5342416"/>
            <a:ext cx="2527662" cy="2000012"/>
          </a:xfrm>
          <a:custGeom>
            <a:avLst/>
            <a:gdLst/>
            <a:ahLst/>
            <a:cxnLst/>
            <a:rect l="l" t="t" r="r" b="b"/>
            <a:pathLst>
              <a:path w="2527662" h="2000012">
                <a:moveTo>
                  <a:pt x="0" y="0"/>
                </a:moveTo>
                <a:lnTo>
                  <a:pt x="2527662" y="0"/>
                </a:lnTo>
                <a:lnTo>
                  <a:pt x="2527662" y="2000012"/>
                </a:lnTo>
                <a:lnTo>
                  <a:pt x="0" y="20000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flipH="1">
            <a:off x="14731638" y="7740259"/>
            <a:ext cx="2527662" cy="2000012"/>
          </a:xfrm>
          <a:custGeom>
            <a:avLst/>
            <a:gdLst/>
            <a:ahLst/>
            <a:cxnLst/>
            <a:rect l="l" t="t" r="r" b="b"/>
            <a:pathLst>
              <a:path w="2527662" h="2000012">
                <a:moveTo>
                  <a:pt x="2527662" y="0"/>
                </a:moveTo>
                <a:lnTo>
                  <a:pt x="0" y="0"/>
                </a:lnTo>
                <a:lnTo>
                  <a:pt x="0" y="2000013"/>
                </a:lnTo>
                <a:lnTo>
                  <a:pt x="2527662" y="2000013"/>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Freeform 2"/>
          <p:cNvSpPr/>
          <p:nvPr/>
        </p:nvSpPr>
        <p:spPr>
          <a:xfrm>
            <a:off x="13336396" y="1895578"/>
            <a:ext cx="4951604" cy="3920787"/>
          </a:xfrm>
          <a:custGeom>
            <a:avLst/>
            <a:gdLst/>
            <a:ahLst/>
            <a:cxnLst/>
            <a:rect l="l" t="t" r="r" b="b"/>
            <a:pathLst>
              <a:path w="4951604" h="3920787">
                <a:moveTo>
                  <a:pt x="0" y="0"/>
                </a:moveTo>
                <a:lnTo>
                  <a:pt x="4951604" y="0"/>
                </a:lnTo>
                <a:lnTo>
                  <a:pt x="4951604" y="3920786"/>
                </a:lnTo>
                <a:lnTo>
                  <a:pt x="0" y="3920786"/>
                </a:lnTo>
                <a:lnTo>
                  <a:pt x="0" y="0"/>
                </a:lnTo>
                <a:close/>
              </a:path>
            </a:pathLst>
          </a:custGeom>
          <a:blipFill>
            <a:blip r:embed="rId2"/>
            <a:stretch>
              <a:fillRect/>
            </a:stretch>
          </a:blipFill>
        </p:spPr>
        <p:txBody>
          <a:bodyPr/>
          <a:lstStyle/>
          <a:p>
            <a:endParaRPr lang="en-US"/>
          </a:p>
        </p:txBody>
      </p:sp>
      <p:sp>
        <p:nvSpPr>
          <p:cNvPr id="3" name="Freeform 3"/>
          <p:cNvSpPr/>
          <p:nvPr/>
        </p:nvSpPr>
        <p:spPr>
          <a:xfrm>
            <a:off x="11619802" y="4760047"/>
            <a:ext cx="4192396" cy="5526953"/>
          </a:xfrm>
          <a:custGeom>
            <a:avLst/>
            <a:gdLst/>
            <a:ahLst/>
            <a:cxnLst/>
            <a:rect l="l" t="t" r="r" b="b"/>
            <a:pathLst>
              <a:path w="4192396" h="5526953">
                <a:moveTo>
                  <a:pt x="0" y="0"/>
                </a:moveTo>
                <a:lnTo>
                  <a:pt x="4192396" y="0"/>
                </a:lnTo>
                <a:lnTo>
                  <a:pt x="4192396" y="5526953"/>
                </a:lnTo>
                <a:lnTo>
                  <a:pt x="0" y="552695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31005" y="401767"/>
            <a:ext cx="17903166" cy="1384995"/>
          </a:xfrm>
          <a:prstGeom prst="rect">
            <a:avLst/>
          </a:prstGeom>
        </p:spPr>
        <p:txBody>
          <a:bodyPr lIns="0" tIns="0" rIns="0" bIns="0" rtlCol="0" anchor="t">
            <a:spAutoFit/>
          </a:bodyPr>
          <a:lstStyle/>
          <a:p>
            <a:pPr marL="0" lvl="0" indent="0">
              <a:lnSpc>
                <a:spcPts val="10800"/>
              </a:lnSpc>
              <a:spcBef>
                <a:spcPct val="0"/>
              </a:spcBef>
            </a:pPr>
            <a:r>
              <a:rPr lang="en-US" sz="9000" b="1" dirty="0">
                <a:solidFill>
                  <a:srgbClr val="320B01"/>
                </a:solidFill>
                <a:latin typeface="Canva Sans"/>
              </a:rPr>
              <a:t>Quick Write:</a:t>
            </a:r>
          </a:p>
        </p:txBody>
      </p:sp>
      <p:sp>
        <p:nvSpPr>
          <p:cNvPr id="5" name="TextBox 5"/>
          <p:cNvSpPr txBox="1"/>
          <p:nvPr/>
        </p:nvSpPr>
        <p:spPr>
          <a:xfrm>
            <a:off x="231005" y="2721629"/>
            <a:ext cx="11112481" cy="7505196"/>
          </a:xfrm>
          <a:prstGeom prst="rect">
            <a:avLst/>
          </a:prstGeom>
        </p:spPr>
        <p:txBody>
          <a:bodyPr lIns="0" tIns="0" rIns="0" bIns="0" rtlCol="0" anchor="t">
            <a:spAutoFit/>
          </a:bodyPr>
          <a:lstStyle/>
          <a:p>
            <a:pPr marL="323850" lvl="1">
              <a:lnSpc>
                <a:spcPts val="4200"/>
              </a:lnSpc>
            </a:pPr>
            <a:r>
              <a:rPr lang="en-US" sz="3000" dirty="0">
                <a:solidFill>
                  <a:srgbClr val="320B01"/>
                </a:solidFill>
                <a:latin typeface="Canva Sans"/>
              </a:rPr>
              <a:t>Who is the audience?</a:t>
            </a:r>
          </a:p>
          <a:p>
            <a:pPr marL="647700" lvl="1" indent="-323850">
              <a:lnSpc>
                <a:spcPts val="4200"/>
              </a:lnSpc>
              <a:buFont typeface="Arial"/>
              <a:buChar char="•"/>
            </a:pPr>
            <a:r>
              <a:rPr lang="en-US" sz="3000" dirty="0">
                <a:solidFill>
                  <a:srgbClr val="320B01"/>
                </a:solidFill>
                <a:latin typeface="Canva Sans"/>
              </a:rPr>
              <a:t>Go to the journal’s home page (sometimes accessible through the library, sometimes, just use a search engine). </a:t>
            </a:r>
          </a:p>
          <a:p>
            <a:pPr marL="647700" lvl="1" indent="-323850">
              <a:lnSpc>
                <a:spcPts val="4200"/>
              </a:lnSpc>
              <a:buFont typeface="Arial"/>
              <a:buChar char="•"/>
            </a:pPr>
            <a:r>
              <a:rPr lang="en-US" sz="3000" dirty="0">
                <a:solidFill>
                  <a:srgbClr val="320B01"/>
                </a:solidFill>
                <a:latin typeface="Canva Sans"/>
              </a:rPr>
              <a:t>Find the “journal information” section. </a:t>
            </a:r>
          </a:p>
          <a:p>
            <a:pPr marL="647700" lvl="1" indent="-323850">
              <a:lnSpc>
                <a:spcPts val="4200"/>
              </a:lnSpc>
              <a:buFont typeface="Arial"/>
              <a:buChar char="•"/>
            </a:pPr>
            <a:r>
              <a:rPr lang="en-US" sz="3000" dirty="0">
                <a:solidFill>
                  <a:srgbClr val="320B01"/>
                </a:solidFill>
                <a:latin typeface="Canva Sans"/>
              </a:rPr>
              <a:t>Click on “Journal description,” “Aims and Scope,” “Editorial Board,” and “Submission guidelines.”</a:t>
            </a:r>
          </a:p>
          <a:p>
            <a:pPr marL="647700" lvl="1" indent="-323850">
              <a:lnSpc>
                <a:spcPts val="4200"/>
              </a:lnSpc>
              <a:buFont typeface="Arial"/>
              <a:buChar char="•"/>
            </a:pPr>
            <a:r>
              <a:rPr lang="en-US" sz="3000" dirty="0">
                <a:solidFill>
                  <a:srgbClr val="320B01"/>
                </a:solidFill>
                <a:latin typeface="Canva Sans Bold"/>
              </a:rPr>
              <a:t>Audience 1: </a:t>
            </a:r>
            <a:r>
              <a:rPr lang="en-US" sz="3000" dirty="0">
                <a:solidFill>
                  <a:srgbClr val="320B01"/>
                </a:solidFill>
                <a:latin typeface="Canva Sans"/>
              </a:rPr>
              <a:t>Journal description and Aims and scope will tell you about the readers of the journal (e.g., is it interdisciplinary? Who is </a:t>
            </a:r>
            <a:r>
              <a:rPr lang="en-US" sz="3000" dirty="0">
                <a:solidFill>
                  <a:srgbClr val="320B01"/>
                </a:solidFill>
                <a:latin typeface="Canva Sans Italics"/>
              </a:rPr>
              <a:t>their </a:t>
            </a:r>
            <a:r>
              <a:rPr lang="en-US" sz="3000" dirty="0">
                <a:solidFill>
                  <a:srgbClr val="320B01"/>
                </a:solidFill>
                <a:latin typeface="Canva Sans"/>
              </a:rPr>
              <a:t>target audience? </a:t>
            </a:r>
          </a:p>
          <a:p>
            <a:pPr marL="647700" lvl="1" indent="-323850">
              <a:lnSpc>
                <a:spcPts val="4200"/>
              </a:lnSpc>
              <a:buFont typeface="Arial"/>
              <a:buChar char="•"/>
            </a:pPr>
            <a:r>
              <a:rPr lang="en-US" sz="3000" dirty="0">
                <a:solidFill>
                  <a:srgbClr val="320B01"/>
                </a:solidFill>
                <a:latin typeface="Canva Sans Bold"/>
              </a:rPr>
              <a:t>Audience 2:</a:t>
            </a:r>
            <a:r>
              <a:rPr lang="en-US" sz="3000" dirty="0">
                <a:solidFill>
                  <a:srgbClr val="320B01"/>
                </a:solidFill>
                <a:latin typeface="Canva Sans"/>
              </a:rPr>
              <a:t> Editorial board will tell you about who is making the decisions about manuscripts that are submitted. What fields are they in? </a:t>
            </a:r>
          </a:p>
          <a:p>
            <a:pPr marL="647700" lvl="1" indent="-323850">
              <a:lnSpc>
                <a:spcPts val="4200"/>
              </a:lnSpc>
              <a:buFont typeface="Arial"/>
              <a:buChar char="•"/>
            </a:pPr>
            <a:r>
              <a:rPr lang="en-US" sz="3000" dirty="0">
                <a:solidFill>
                  <a:srgbClr val="320B01"/>
                </a:solidFill>
                <a:latin typeface="Canva Sans"/>
              </a:rPr>
              <a:t>Submission guidelines tells you rules for authors.</a:t>
            </a:r>
          </a:p>
          <a:p>
            <a:pPr>
              <a:lnSpc>
                <a:spcPts val="4200"/>
              </a:lnSpc>
            </a:pPr>
            <a:endParaRPr lang="en-US" sz="3000" dirty="0">
              <a:solidFill>
                <a:srgbClr val="320B01"/>
              </a:solidFill>
              <a:latin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8700" y="791025"/>
            <a:ext cx="16230600" cy="5486278"/>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Canva Sans"/>
              </a:rPr>
              <a:t>Start to find articles for your genre analysis assignment. </a:t>
            </a:r>
          </a:p>
        </p:txBody>
      </p:sp>
      <p:grpSp>
        <p:nvGrpSpPr>
          <p:cNvPr id="3" name="Group 3"/>
          <p:cNvGrpSpPr/>
          <p:nvPr/>
        </p:nvGrpSpPr>
        <p:grpSpPr>
          <a:xfrm>
            <a:off x="-768384" y="6780860"/>
            <a:ext cx="19507723" cy="2798775"/>
            <a:chOff x="0" y="0"/>
            <a:chExt cx="5137837" cy="737126"/>
          </a:xfrm>
        </p:grpSpPr>
        <p:sp>
          <p:nvSpPr>
            <p:cNvPr id="4" name="Freeform 4"/>
            <p:cNvSpPr/>
            <p:nvPr/>
          </p:nvSpPr>
          <p:spPr>
            <a:xfrm>
              <a:off x="0" y="0"/>
              <a:ext cx="5137837" cy="737126"/>
            </a:xfrm>
            <a:custGeom>
              <a:avLst/>
              <a:gdLst/>
              <a:ahLst/>
              <a:cxnLst/>
              <a:rect l="l" t="t" r="r" b="b"/>
              <a:pathLst>
                <a:path w="5137837" h="737126">
                  <a:moveTo>
                    <a:pt x="0" y="0"/>
                  </a:moveTo>
                  <a:lnTo>
                    <a:pt x="5137837" y="0"/>
                  </a:lnTo>
                  <a:lnTo>
                    <a:pt x="5137837" y="737126"/>
                  </a:lnTo>
                  <a:lnTo>
                    <a:pt x="0" y="737126"/>
                  </a:lnTo>
                  <a:close/>
                </a:path>
              </a:pathLst>
            </a:custGeom>
            <a:solidFill>
              <a:srgbClr val="F9B299"/>
            </a:solidFill>
            <a:ln w="38100" cap="sq">
              <a:solidFill>
                <a:srgbClr val="320B01"/>
              </a:solidFill>
              <a:prstDash val="solid"/>
              <a:miter/>
            </a:ln>
          </p:spPr>
          <p:txBody>
            <a:bodyPr/>
            <a:lstStyle/>
            <a:p>
              <a:endParaRPr lang="en-US"/>
            </a:p>
          </p:txBody>
        </p:sp>
        <p:sp>
          <p:nvSpPr>
            <p:cNvPr id="5" name="TextBox 5"/>
            <p:cNvSpPr txBox="1"/>
            <p:nvPr/>
          </p:nvSpPr>
          <p:spPr>
            <a:xfrm>
              <a:off x="0" y="-38100"/>
              <a:ext cx="5137837" cy="775226"/>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7859993" y="7227747"/>
            <a:ext cx="2568015" cy="1905000"/>
          </a:xfrm>
          <a:custGeom>
            <a:avLst/>
            <a:gdLst/>
            <a:ahLst/>
            <a:cxnLst/>
            <a:rect l="l" t="t" r="r" b="b"/>
            <a:pathLst>
              <a:path w="2568015" h="1905000">
                <a:moveTo>
                  <a:pt x="0" y="0"/>
                </a:moveTo>
                <a:lnTo>
                  <a:pt x="2568014" y="0"/>
                </a:lnTo>
                <a:lnTo>
                  <a:pt x="2568014" y="1905000"/>
                </a:lnTo>
                <a:lnTo>
                  <a:pt x="0" y="190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4272420"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447565"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684847"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5035138" y="7227747"/>
            <a:ext cx="2568015" cy="1905000"/>
          </a:xfrm>
          <a:custGeom>
            <a:avLst/>
            <a:gdLst/>
            <a:ahLst/>
            <a:cxnLst/>
            <a:rect l="l" t="t" r="r" b="b"/>
            <a:pathLst>
              <a:path w="2568015" h="1905000">
                <a:moveTo>
                  <a:pt x="0" y="0"/>
                </a:moveTo>
                <a:lnTo>
                  <a:pt x="2568015" y="0"/>
                </a:lnTo>
                <a:lnTo>
                  <a:pt x="2568015" y="1905000"/>
                </a:lnTo>
                <a:lnTo>
                  <a:pt x="0" y="1905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5355717" y="703221"/>
            <a:ext cx="11903583" cy="1828759"/>
          </a:xfrm>
          <a:prstGeom prst="rect">
            <a:avLst/>
          </a:prstGeom>
        </p:spPr>
        <p:txBody>
          <a:bodyPr lIns="0" tIns="0" rIns="0" bIns="0" rtlCol="0" anchor="t">
            <a:spAutoFit/>
          </a:bodyPr>
          <a:lstStyle/>
          <a:p>
            <a:pPr marL="0" lvl="0" indent="0">
              <a:lnSpc>
                <a:spcPts val="14400"/>
              </a:lnSpc>
              <a:spcBef>
                <a:spcPct val="0"/>
              </a:spcBef>
            </a:pPr>
            <a:r>
              <a:rPr lang="en-US" sz="12000">
                <a:solidFill>
                  <a:srgbClr val="320B01"/>
                </a:solidFill>
                <a:latin typeface="Canva Sans"/>
              </a:rPr>
              <a:t>Next Time</a:t>
            </a:r>
          </a:p>
        </p:txBody>
      </p:sp>
      <p:sp>
        <p:nvSpPr>
          <p:cNvPr id="3" name="TextBox 3"/>
          <p:cNvSpPr txBox="1"/>
          <p:nvPr/>
        </p:nvSpPr>
        <p:spPr>
          <a:xfrm>
            <a:off x="4683818" y="3009900"/>
            <a:ext cx="12575482" cy="6858000"/>
          </a:xfrm>
          <a:prstGeom prst="rect">
            <a:avLst/>
          </a:prstGeom>
        </p:spPr>
        <p:txBody>
          <a:bodyPr lIns="0" tIns="0" rIns="0" bIns="0" rtlCol="0" anchor="t">
            <a:spAutoFit/>
          </a:bodyPr>
          <a:lstStyle/>
          <a:p>
            <a:pPr>
              <a:lnSpc>
                <a:spcPts val="6000"/>
              </a:lnSpc>
            </a:pPr>
            <a:r>
              <a:rPr lang="en-US" sz="5000">
                <a:solidFill>
                  <a:srgbClr val="320B01"/>
                </a:solidFill>
                <a:latin typeface="Eczar"/>
              </a:rPr>
              <a:t>Keep finding articles for your genre analysis.  I suggest sticking with the same journal and finding topics you are interested in.</a:t>
            </a:r>
          </a:p>
          <a:p>
            <a:pPr>
              <a:lnSpc>
                <a:spcPts val="6000"/>
              </a:lnSpc>
            </a:pPr>
            <a:r>
              <a:rPr lang="en-US" sz="5000">
                <a:solidFill>
                  <a:srgbClr val="320B01"/>
                </a:solidFill>
                <a:latin typeface="Eczar Bold"/>
              </a:rPr>
              <a:t>Watch</a:t>
            </a:r>
            <a:r>
              <a:rPr lang="en-US" sz="5000">
                <a:solidFill>
                  <a:srgbClr val="320B01"/>
                </a:solidFill>
                <a:latin typeface="Eczar"/>
              </a:rPr>
              <a:t>:</a:t>
            </a:r>
          </a:p>
          <a:p>
            <a:pPr>
              <a:lnSpc>
                <a:spcPts val="6000"/>
              </a:lnSpc>
            </a:pPr>
            <a:r>
              <a:rPr lang="en-US" sz="5000" u="sng">
                <a:solidFill>
                  <a:srgbClr val="320B01"/>
                </a:solidFill>
                <a:latin typeface="Eczar"/>
                <a:hlinkClick r:id="rId2" tooltip="https://guides.lib.rpi.edu/InfoLit/ChooseTopic"/>
              </a:rPr>
              <a:t>Choosing a topic</a:t>
            </a:r>
            <a:r>
              <a:rPr lang="en-US" sz="5000">
                <a:solidFill>
                  <a:srgbClr val="320B01"/>
                </a:solidFill>
                <a:latin typeface="Eczar"/>
              </a:rPr>
              <a:t> and </a:t>
            </a:r>
            <a:r>
              <a:rPr lang="en-US" sz="5000" u="sng">
                <a:solidFill>
                  <a:srgbClr val="320B01"/>
                </a:solidFill>
                <a:latin typeface="Eczar"/>
                <a:hlinkClick r:id="rId3" tooltip="https://guides.lib.rpi.edu/InfoLit/Plagiarism"/>
              </a:rPr>
              <a:t>Avoiding Plagiarism</a:t>
            </a:r>
          </a:p>
          <a:p>
            <a:pPr>
              <a:lnSpc>
                <a:spcPts val="6000"/>
              </a:lnSpc>
            </a:pPr>
            <a:r>
              <a:rPr lang="en-US" sz="5000">
                <a:solidFill>
                  <a:srgbClr val="320B01"/>
                </a:solidFill>
                <a:latin typeface="Eczar Bold"/>
              </a:rPr>
              <a:t>Read</a:t>
            </a:r>
            <a:r>
              <a:rPr lang="en-US" sz="5000">
                <a:solidFill>
                  <a:srgbClr val="320B01"/>
                </a:solidFill>
                <a:latin typeface="Eczar"/>
              </a:rPr>
              <a:t>: </a:t>
            </a:r>
          </a:p>
          <a:p>
            <a:pPr>
              <a:lnSpc>
                <a:spcPts val="6000"/>
              </a:lnSpc>
            </a:pPr>
            <a:r>
              <a:rPr lang="en-US" sz="5000" u="sng">
                <a:solidFill>
                  <a:srgbClr val="320B01"/>
                </a:solidFill>
                <a:latin typeface="Eczar"/>
                <a:hlinkClick r:id="rId4" tooltip="https://lms.rpi.edu/webapps/blackboard/content/listContent.jsp?course_id=_18674_1&amp;content_id=_671908_1"/>
              </a:rPr>
              <a:t>Quotes_Paraphrases_Summaries (in BB).</a:t>
            </a:r>
          </a:p>
          <a:p>
            <a:pPr>
              <a:lnSpc>
                <a:spcPts val="6000"/>
              </a:lnSpc>
            </a:pPr>
            <a:r>
              <a:rPr lang="en-US" sz="5000" u="sng">
                <a:solidFill>
                  <a:srgbClr val="320B01"/>
                </a:solidFill>
                <a:latin typeface="Eczar"/>
                <a:hlinkClick r:id="rId5" tooltip="https://unimelb.libguides.com/citation-politics#:~:text=Richard%20Delgado%20coined%20the%20term,and%20cited%20only%20amongst%20themselves."/>
              </a:rPr>
              <a:t>Citation Politics</a:t>
            </a:r>
            <a:r>
              <a:rPr lang="en-US" sz="5000">
                <a:solidFill>
                  <a:srgbClr val="320B01"/>
                </a:solidFill>
                <a:latin typeface="Eczar"/>
              </a:rPr>
              <a:t> (also in BB).</a:t>
            </a:r>
          </a:p>
          <a:p>
            <a:pPr marL="0" lvl="0" indent="0">
              <a:lnSpc>
                <a:spcPts val="6000"/>
              </a:lnSpc>
            </a:pPr>
            <a:r>
              <a:rPr lang="en-US" sz="5000">
                <a:solidFill>
                  <a:srgbClr val="320B01"/>
                </a:solidFill>
                <a:latin typeface="Eczar"/>
              </a:rPr>
              <a:t> </a:t>
            </a:r>
          </a:p>
        </p:txBody>
      </p:sp>
      <p:grpSp>
        <p:nvGrpSpPr>
          <p:cNvPr id="4" name="Group 4"/>
          <p:cNvGrpSpPr/>
          <p:nvPr/>
        </p:nvGrpSpPr>
        <p:grpSpPr>
          <a:xfrm>
            <a:off x="469178" y="-421744"/>
            <a:ext cx="3821154" cy="11130487"/>
            <a:chOff x="0" y="0"/>
            <a:chExt cx="1006394" cy="2931486"/>
          </a:xfrm>
        </p:grpSpPr>
        <p:sp>
          <p:nvSpPr>
            <p:cNvPr id="5" name="Freeform 5"/>
            <p:cNvSpPr/>
            <p:nvPr/>
          </p:nvSpPr>
          <p:spPr>
            <a:xfrm>
              <a:off x="0" y="0"/>
              <a:ext cx="1006394" cy="2931486"/>
            </a:xfrm>
            <a:custGeom>
              <a:avLst/>
              <a:gdLst/>
              <a:ahLst/>
              <a:cxnLst/>
              <a:rect l="l" t="t" r="r" b="b"/>
              <a:pathLst>
                <a:path w="1006394" h="2931486">
                  <a:moveTo>
                    <a:pt x="0" y="0"/>
                  </a:moveTo>
                  <a:lnTo>
                    <a:pt x="1006394" y="0"/>
                  </a:lnTo>
                  <a:lnTo>
                    <a:pt x="1006394" y="2931486"/>
                  </a:lnTo>
                  <a:lnTo>
                    <a:pt x="0" y="2931486"/>
                  </a:lnTo>
                  <a:close/>
                </a:path>
              </a:pathLst>
            </a:custGeom>
            <a:solidFill>
              <a:srgbClr val="F9B299"/>
            </a:solidFill>
            <a:ln w="38100" cap="sq">
              <a:solidFill>
                <a:srgbClr val="320B01"/>
              </a:solidFill>
              <a:prstDash val="solid"/>
              <a:miter/>
            </a:ln>
          </p:spPr>
          <p:txBody>
            <a:bodyPr/>
            <a:lstStyle/>
            <a:p>
              <a:endParaRPr lang="en-US"/>
            </a:p>
          </p:txBody>
        </p:sp>
        <p:sp>
          <p:nvSpPr>
            <p:cNvPr id="6" name="TextBox 6"/>
            <p:cNvSpPr txBox="1"/>
            <p:nvPr/>
          </p:nvSpPr>
          <p:spPr>
            <a:xfrm>
              <a:off x="0" y="-38100"/>
              <a:ext cx="1006394"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28700" y="7465010"/>
            <a:ext cx="2639102" cy="2207249"/>
          </a:xfrm>
          <a:custGeom>
            <a:avLst/>
            <a:gdLst/>
            <a:ahLst/>
            <a:cxnLst/>
            <a:rect l="l" t="t" r="r" b="b"/>
            <a:pathLst>
              <a:path w="2639102" h="2207249">
                <a:moveTo>
                  <a:pt x="0" y="0"/>
                </a:moveTo>
                <a:lnTo>
                  <a:pt x="2639102" y="0"/>
                </a:lnTo>
                <a:lnTo>
                  <a:pt x="2639102" y="2207249"/>
                </a:lnTo>
                <a:lnTo>
                  <a:pt x="0" y="22072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028700" y="802651"/>
            <a:ext cx="2639102" cy="2207249"/>
          </a:xfrm>
          <a:custGeom>
            <a:avLst/>
            <a:gdLst/>
            <a:ahLst/>
            <a:cxnLst/>
            <a:rect l="l" t="t" r="r" b="b"/>
            <a:pathLst>
              <a:path w="2639102" h="2207249">
                <a:moveTo>
                  <a:pt x="0" y="0"/>
                </a:moveTo>
                <a:lnTo>
                  <a:pt x="2639102" y="0"/>
                </a:lnTo>
                <a:lnTo>
                  <a:pt x="2639102" y="2207249"/>
                </a:lnTo>
                <a:lnTo>
                  <a:pt x="0" y="22072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flipH="1">
            <a:off x="1028700" y="4133831"/>
            <a:ext cx="2639102" cy="2207249"/>
          </a:xfrm>
          <a:custGeom>
            <a:avLst/>
            <a:gdLst/>
            <a:ahLst/>
            <a:cxnLst/>
            <a:rect l="l" t="t" r="r" b="b"/>
            <a:pathLst>
              <a:path w="2639102" h="2207249">
                <a:moveTo>
                  <a:pt x="2639102" y="0"/>
                </a:moveTo>
                <a:lnTo>
                  <a:pt x="0" y="0"/>
                </a:lnTo>
                <a:lnTo>
                  <a:pt x="0" y="2207248"/>
                </a:lnTo>
                <a:lnTo>
                  <a:pt x="2639102" y="2207248"/>
                </a:lnTo>
                <a:lnTo>
                  <a:pt x="263910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8700" y="3150056"/>
            <a:ext cx="12268964" cy="3600288"/>
          </a:xfrm>
          <a:prstGeom prst="rect">
            <a:avLst/>
          </a:prstGeom>
        </p:spPr>
        <p:txBody>
          <a:bodyPr lIns="0" tIns="0" rIns="0" bIns="0" rtlCol="0" anchor="t">
            <a:spAutoFit/>
          </a:bodyPr>
          <a:lstStyle/>
          <a:p>
            <a:pPr marL="863599" lvl="1" indent="-431800">
              <a:lnSpc>
                <a:spcPts val="4799"/>
              </a:lnSpc>
              <a:buFont typeface="Arial"/>
              <a:buChar char="•"/>
            </a:pPr>
            <a:r>
              <a:rPr lang="en-US" sz="3999">
                <a:solidFill>
                  <a:srgbClr val="320B01"/>
                </a:solidFill>
                <a:latin typeface="Eczar"/>
              </a:rPr>
              <a:t>We are going to start to prepare for the first major assignment by continuing to look at the library and defining “Genre.”</a:t>
            </a:r>
          </a:p>
          <a:p>
            <a:pPr marL="863599" lvl="1" indent="-431800">
              <a:lnSpc>
                <a:spcPts val="4799"/>
              </a:lnSpc>
              <a:buFont typeface="Arial"/>
              <a:buChar char="•"/>
            </a:pPr>
            <a:r>
              <a:rPr lang="en-US" sz="3999">
                <a:solidFill>
                  <a:srgbClr val="320B01"/>
                </a:solidFill>
                <a:latin typeface="Eczar"/>
              </a:rPr>
              <a:t>Go to the LMS. </a:t>
            </a:r>
          </a:p>
          <a:p>
            <a:pPr marL="863599" lvl="1" indent="-431800">
              <a:lnSpc>
                <a:spcPts val="4799"/>
              </a:lnSpc>
              <a:buFont typeface="Arial"/>
              <a:buChar char="•"/>
            </a:pPr>
            <a:r>
              <a:rPr lang="en-US" sz="3999">
                <a:solidFill>
                  <a:srgbClr val="320B01"/>
                </a:solidFill>
                <a:latin typeface="Eczar"/>
              </a:rPr>
              <a:t>Click “Assignment Prompts”</a:t>
            </a:r>
          </a:p>
          <a:p>
            <a:pPr marL="863599" lvl="1" indent="-431800">
              <a:lnSpc>
                <a:spcPts val="4799"/>
              </a:lnSpc>
              <a:buFont typeface="Arial"/>
              <a:buChar char="•"/>
            </a:pPr>
            <a:r>
              <a:rPr lang="en-US" sz="3999">
                <a:solidFill>
                  <a:srgbClr val="320B01"/>
                </a:solidFill>
                <a:latin typeface="Eczar"/>
              </a:rPr>
              <a:t>Open “Genre Analysis.”</a:t>
            </a:r>
          </a:p>
        </p:txBody>
      </p:sp>
      <p:sp>
        <p:nvSpPr>
          <p:cNvPr id="3" name="TextBox 3"/>
          <p:cNvSpPr txBox="1"/>
          <p:nvPr/>
        </p:nvSpPr>
        <p:spPr>
          <a:xfrm>
            <a:off x="1028700" y="1028700"/>
            <a:ext cx="10863257" cy="1828759"/>
          </a:xfrm>
          <a:prstGeom prst="rect">
            <a:avLst/>
          </a:prstGeom>
        </p:spPr>
        <p:txBody>
          <a:bodyPr lIns="0" tIns="0" rIns="0" bIns="0" rtlCol="0" anchor="t">
            <a:spAutoFit/>
          </a:bodyPr>
          <a:lstStyle/>
          <a:p>
            <a:pPr marL="0" lvl="0" indent="0">
              <a:lnSpc>
                <a:spcPts val="14400"/>
              </a:lnSpc>
              <a:spcBef>
                <a:spcPct val="0"/>
              </a:spcBef>
            </a:pPr>
            <a:r>
              <a:rPr lang="en-US" sz="12000">
                <a:solidFill>
                  <a:srgbClr val="320B01"/>
                </a:solidFill>
                <a:latin typeface="Canva Sans"/>
              </a:rPr>
              <a:t>This Time</a:t>
            </a:r>
          </a:p>
        </p:txBody>
      </p:sp>
      <p:grpSp>
        <p:nvGrpSpPr>
          <p:cNvPr id="4" name="Group 4"/>
          <p:cNvGrpSpPr/>
          <p:nvPr/>
        </p:nvGrpSpPr>
        <p:grpSpPr>
          <a:xfrm>
            <a:off x="14046379" y="-421744"/>
            <a:ext cx="3761735" cy="11130487"/>
            <a:chOff x="0" y="0"/>
            <a:chExt cx="990745" cy="2931486"/>
          </a:xfrm>
        </p:grpSpPr>
        <p:sp>
          <p:nvSpPr>
            <p:cNvPr id="5" name="Freeform 5"/>
            <p:cNvSpPr/>
            <p:nvPr/>
          </p:nvSpPr>
          <p:spPr>
            <a:xfrm>
              <a:off x="0" y="0"/>
              <a:ext cx="990745" cy="2931486"/>
            </a:xfrm>
            <a:custGeom>
              <a:avLst/>
              <a:gdLst/>
              <a:ahLst/>
              <a:cxnLst/>
              <a:rect l="l" t="t" r="r" b="b"/>
              <a:pathLst>
                <a:path w="990745" h="2931486">
                  <a:moveTo>
                    <a:pt x="0" y="0"/>
                  </a:moveTo>
                  <a:lnTo>
                    <a:pt x="990745" y="0"/>
                  </a:lnTo>
                  <a:lnTo>
                    <a:pt x="990745" y="2931486"/>
                  </a:lnTo>
                  <a:lnTo>
                    <a:pt x="0" y="2931486"/>
                  </a:lnTo>
                  <a:close/>
                </a:path>
              </a:pathLst>
            </a:custGeom>
            <a:solidFill>
              <a:srgbClr val="F9B299"/>
            </a:solidFill>
            <a:ln w="38100" cap="sq">
              <a:solidFill>
                <a:srgbClr val="320B01"/>
              </a:solidFill>
              <a:prstDash val="solid"/>
              <a:miter/>
            </a:ln>
          </p:spPr>
          <p:txBody>
            <a:bodyPr/>
            <a:lstStyle/>
            <a:p>
              <a:endParaRPr lang="en-US"/>
            </a:p>
          </p:txBody>
        </p:sp>
        <p:sp>
          <p:nvSpPr>
            <p:cNvPr id="6" name="TextBox 6"/>
            <p:cNvSpPr txBox="1"/>
            <p:nvPr/>
          </p:nvSpPr>
          <p:spPr>
            <a:xfrm>
              <a:off x="0" y="-38100"/>
              <a:ext cx="990745"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731638" y="546728"/>
            <a:ext cx="2527662" cy="2000012"/>
          </a:xfrm>
          <a:custGeom>
            <a:avLst/>
            <a:gdLst/>
            <a:ahLst/>
            <a:cxnLst/>
            <a:rect l="l" t="t" r="r" b="b"/>
            <a:pathLst>
              <a:path w="2527662" h="2000012">
                <a:moveTo>
                  <a:pt x="0" y="0"/>
                </a:moveTo>
                <a:lnTo>
                  <a:pt x="2527662" y="0"/>
                </a:lnTo>
                <a:lnTo>
                  <a:pt x="2527662" y="2000013"/>
                </a:lnTo>
                <a:lnTo>
                  <a:pt x="0" y="20000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4731638" y="2944572"/>
            <a:ext cx="2527662" cy="2000012"/>
          </a:xfrm>
          <a:custGeom>
            <a:avLst/>
            <a:gdLst/>
            <a:ahLst/>
            <a:cxnLst/>
            <a:rect l="l" t="t" r="r" b="b"/>
            <a:pathLst>
              <a:path w="2527662" h="2000012">
                <a:moveTo>
                  <a:pt x="2527662" y="0"/>
                </a:moveTo>
                <a:lnTo>
                  <a:pt x="0" y="0"/>
                </a:lnTo>
                <a:lnTo>
                  <a:pt x="0" y="2000012"/>
                </a:lnTo>
                <a:lnTo>
                  <a:pt x="2527662" y="2000012"/>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4731638" y="5342416"/>
            <a:ext cx="2527662" cy="2000012"/>
          </a:xfrm>
          <a:custGeom>
            <a:avLst/>
            <a:gdLst/>
            <a:ahLst/>
            <a:cxnLst/>
            <a:rect l="l" t="t" r="r" b="b"/>
            <a:pathLst>
              <a:path w="2527662" h="2000012">
                <a:moveTo>
                  <a:pt x="0" y="0"/>
                </a:moveTo>
                <a:lnTo>
                  <a:pt x="2527662" y="0"/>
                </a:lnTo>
                <a:lnTo>
                  <a:pt x="2527662" y="2000012"/>
                </a:lnTo>
                <a:lnTo>
                  <a:pt x="0" y="20000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flipH="1">
            <a:off x="14731638" y="7740259"/>
            <a:ext cx="2527662" cy="2000012"/>
          </a:xfrm>
          <a:custGeom>
            <a:avLst/>
            <a:gdLst/>
            <a:ahLst/>
            <a:cxnLst/>
            <a:rect l="l" t="t" r="r" b="b"/>
            <a:pathLst>
              <a:path w="2527662" h="2000012">
                <a:moveTo>
                  <a:pt x="2527662" y="0"/>
                </a:moveTo>
                <a:lnTo>
                  <a:pt x="0" y="0"/>
                </a:lnTo>
                <a:lnTo>
                  <a:pt x="0" y="2000013"/>
                </a:lnTo>
                <a:lnTo>
                  <a:pt x="2527662" y="2000013"/>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8700" y="1943263"/>
            <a:ext cx="16229347" cy="7315037"/>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Canva Sans Bold"/>
              </a:rPr>
              <a:t>Groups</a:t>
            </a:r>
            <a:r>
              <a:rPr lang="en-US" sz="12000">
                <a:solidFill>
                  <a:srgbClr val="320B01"/>
                </a:solidFill>
                <a:latin typeface="Canva Sans"/>
              </a:rPr>
              <a:t>: What is genre? Why do we use genres? What are some examples?</a:t>
            </a:r>
          </a:p>
        </p:txBody>
      </p:sp>
      <p:sp>
        <p:nvSpPr>
          <p:cNvPr id="3" name="Freeform 3"/>
          <p:cNvSpPr/>
          <p:nvPr/>
        </p:nvSpPr>
        <p:spPr>
          <a:xfrm rot="-1320000">
            <a:off x="-137103" y="11272"/>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320000" flipH="1">
            <a:off x="16093497" y="11272"/>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320000">
            <a:off x="2786995" y="-871524"/>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320000" flipH="1">
            <a:off x="13169399" y="-871524"/>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9953" y="611564"/>
            <a:ext cx="16229347" cy="1828759"/>
          </a:xfrm>
          <a:prstGeom prst="rect">
            <a:avLst/>
          </a:prstGeom>
        </p:spPr>
        <p:txBody>
          <a:bodyPr lIns="0" tIns="0" rIns="0" bIns="0" rtlCol="0" anchor="t">
            <a:spAutoFit/>
          </a:bodyPr>
          <a:lstStyle/>
          <a:p>
            <a:pPr marL="0" lvl="0" indent="0" algn="ctr">
              <a:lnSpc>
                <a:spcPts val="14400"/>
              </a:lnSpc>
              <a:spcBef>
                <a:spcPct val="0"/>
              </a:spcBef>
            </a:pPr>
            <a:r>
              <a:rPr lang="en-US" sz="12000">
                <a:solidFill>
                  <a:srgbClr val="320B01"/>
                </a:solidFill>
                <a:latin typeface="Canva Sans"/>
              </a:rPr>
              <a:t>What is genre?</a:t>
            </a:r>
          </a:p>
        </p:txBody>
      </p:sp>
      <p:grpSp>
        <p:nvGrpSpPr>
          <p:cNvPr id="3" name="Group 3"/>
          <p:cNvGrpSpPr/>
          <p:nvPr/>
        </p:nvGrpSpPr>
        <p:grpSpPr>
          <a:xfrm>
            <a:off x="-609235" y="2440323"/>
            <a:ext cx="19507723" cy="1175721"/>
            <a:chOff x="0" y="0"/>
            <a:chExt cx="5137837" cy="309655"/>
          </a:xfrm>
        </p:grpSpPr>
        <p:sp>
          <p:nvSpPr>
            <p:cNvPr id="4" name="Freeform 4"/>
            <p:cNvSpPr/>
            <p:nvPr/>
          </p:nvSpPr>
          <p:spPr>
            <a:xfrm>
              <a:off x="0" y="0"/>
              <a:ext cx="5137837" cy="309655"/>
            </a:xfrm>
            <a:custGeom>
              <a:avLst/>
              <a:gdLst/>
              <a:ahLst/>
              <a:cxnLst/>
              <a:rect l="l" t="t" r="r" b="b"/>
              <a:pathLst>
                <a:path w="5137837" h="309655">
                  <a:moveTo>
                    <a:pt x="0" y="0"/>
                  </a:moveTo>
                  <a:lnTo>
                    <a:pt x="5137837" y="0"/>
                  </a:lnTo>
                  <a:lnTo>
                    <a:pt x="5137837" y="309655"/>
                  </a:lnTo>
                  <a:lnTo>
                    <a:pt x="0" y="309655"/>
                  </a:lnTo>
                  <a:close/>
                </a:path>
              </a:pathLst>
            </a:custGeom>
            <a:solidFill>
              <a:srgbClr val="F9B299"/>
            </a:solidFill>
            <a:ln w="38100" cap="sq">
              <a:solidFill>
                <a:srgbClr val="320B01"/>
              </a:solidFill>
              <a:prstDash val="solid"/>
              <a:miter/>
            </a:ln>
          </p:spPr>
          <p:txBody>
            <a:bodyPr/>
            <a:lstStyle/>
            <a:p>
              <a:endParaRPr lang="en-US"/>
            </a:p>
          </p:txBody>
        </p:sp>
        <p:sp>
          <p:nvSpPr>
            <p:cNvPr id="5" name="TextBox 5"/>
            <p:cNvSpPr txBox="1"/>
            <p:nvPr/>
          </p:nvSpPr>
          <p:spPr>
            <a:xfrm>
              <a:off x="0" y="-38100"/>
              <a:ext cx="5137837" cy="34775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66585" y="3921819"/>
            <a:ext cx="18021415" cy="6400151"/>
          </a:xfrm>
          <a:prstGeom prst="rect">
            <a:avLst/>
          </a:prstGeom>
        </p:spPr>
        <p:txBody>
          <a:bodyPr lIns="0" tIns="0" rIns="0" bIns="0" rtlCol="0" anchor="t">
            <a:spAutoFit/>
          </a:bodyPr>
          <a:lstStyle/>
          <a:p>
            <a:pPr marL="755651" lvl="1" indent="-377825">
              <a:lnSpc>
                <a:spcPts val="4200"/>
              </a:lnSpc>
              <a:buFont typeface="Arial"/>
              <a:buChar char="•"/>
            </a:pPr>
            <a:r>
              <a:rPr lang="en-US" sz="3500">
                <a:solidFill>
                  <a:srgbClr val="320B01"/>
                </a:solidFill>
                <a:latin typeface="Eczar"/>
              </a:rPr>
              <a:t>Come from structural and functional linguistics and new rhetoric (focuses on social and cultural contexts)</a:t>
            </a:r>
          </a:p>
          <a:p>
            <a:pPr marL="755651" lvl="1" indent="-377825">
              <a:lnSpc>
                <a:spcPts val="4200"/>
              </a:lnSpc>
              <a:buFont typeface="Arial"/>
              <a:buChar char="•"/>
            </a:pPr>
            <a:r>
              <a:rPr lang="en-US" sz="3500">
                <a:solidFill>
                  <a:srgbClr val="320B01"/>
                </a:solidFill>
                <a:latin typeface="Eczar"/>
              </a:rPr>
              <a:t>Genres are recurring kinds of texts. </a:t>
            </a:r>
          </a:p>
          <a:p>
            <a:pPr marL="755651" lvl="1" indent="-377825">
              <a:lnSpc>
                <a:spcPts val="4200"/>
              </a:lnSpc>
              <a:buFont typeface="Arial"/>
              <a:buChar char="•"/>
            </a:pPr>
            <a:r>
              <a:rPr lang="en-US" sz="3500">
                <a:solidFill>
                  <a:srgbClr val="320B01"/>
                </a:solidFill>
                <a:latin typeface="Eczar"/>
              </a:rPr>
              <a:t>Genres accomplish certain social tasks and goals within specific contexts. (invitations, parking tickets, textbooks, syllabi). They respond to recurring social situations. </a:t>
            </a:r>
          </a:p>
          <a:p>
            <a:pPr marL="755651" lvl="1" indent="-377825">
              <a:lnSpc>
                <a:spcPts val="4200"/>
              </a:lnSpc>
              <a:buFont typeface="Arial"/>
              <a:buChar char="•"/>
            </a:pPr>
            <a:r>
              <a:rPr lang="en-US" sz="3500">
                <a:solidFill>
                  <a:srgbClr val="320B01"/>
                </a:solidFill>
                <a:latin typeface="Eczar"/>
              </a:rPr>
              <a:t>Genres DO something in the world. </a:t>
            </a:r>
          </a:p>
          <a:p>
            <a:pPr marL="755651" lvl="1" indent="-377825">
              <a:lnSpc>
                <a:spcPts val="4200"/>
              </a:lnSpc>
              <a:buFont typeface="Arial"/>
              <a:buChar char="•"/>
            </a:pPr>
            <a:r>
              <a:rPr lang="en-US" sz="3500">
                <a:solidFill>
                  <a:srgbClr val="320B01"/>
                </a:solidFill>
                <a:latin typeface="Eczar"/>
              </a:rPr>
              <a:t>They have patterns that repeat across texts and can help you know where to look when reading texts and help you determine how to write your own texts. </a:t>
            </a:r>
          </a:p>
          <a:p>
            <a:pPr marL="755651" lvl="1" indent="-377825">
              <a:lnSpc>
                <a:spcPts val="4200"/>
              </a:lnSpc>
              <a:buFont typeface="Arial"/>
              <a:buChar char="•"/>
            </a:pPr>
            <a:r>
              <a:rPr lang="en-US" sz="3500">
                <a:solidFill>
                  <a:srgbClr val="320B01"/>
                </a:solidFill>
                <a:latin typeface="Eczar"/>
              </a:rPr>
              <a:t>They have observable conventions that you can replicate if you can pick them out. BUT, these conventions are NOT hard and fast rules. </a:t>
            </a:r>
          </a:p>
          <a:p>
            <a:pPr marL="755651" lvl="1" indent="-377825">
              <a:lnSpc>
                <a:spcPts val="4200"/>
              </a:lnSpc>
              <a:buFont typeface="Arial"/>
              <a:buChar char="•"/>
            </a:pPr>
            <a:r>
              <a:rPr lang="en-US" sz="3500">
                <a:solidFill>
                  <a:srgbClr val="320B01"/>
                </a:solidFill>
                <a:latin typeface="Eczar"/>
              </a:rPr>
              <a:t>You can think of them like “maps” that guide you, but you also need to know how to look at them. </a:t>
            </a:r>
          </a:p>
        </p:txBody>
      </p:sp>
      <p:sp>
        <p:nvSpPr>
          <p:cNvPr id="7" name="Freeform 7"/>
          <p:cNvSpPr/>
          <p:nvPr/>
        </p:nvSpPr>
        <p:spPr>
          <a:xfrm rot="-1320000">
            <a:off x="-137103" y="11272"/>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1320000" flipH="1">
            <a:off x="16093497" y="11272"/>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1320000">
            <a:off x="2786995" y="-871524"/>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1320000" flipH="1">
            <a:off x="13169399" y="-871524"/>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p:nvPr/>
        </p:nvGrpSpPr>
        <p:grpSpPr>
          <a:xfrm>
            <a:off x="12625945" y="-421744"/>
            <a:ext cx="5662055" cy="11130487"/>
            <a:chOff x="0" y="0"/>
            <a:chExt cx="1491241" cy="2931486"/>
          </a:xfrm>
        </p:grpSpPr>
        <p:sp>
          <p:nvSpPr>
            <p:cNvPr id="3" name="Freeform 3"/>
            <p:cNvSpPr/>
            <p:nvPr/>
          </p:nvSpPr>
          <p:spPr>
            <a:xfrm>
              <a:off x="0" y="0"/>
              <a:ext cx="1491241" cy="2931486"/>
            </a:xfrm>
            <a:custGeom>
              <a:avLst/>
              <a:gdLst/>
              <a:ahLst/>
              <a:cxnLst/>
              <a:rect l="l" t="t" r="r" b="b"/>
              <a:pathLst>
                <a:path w="1491241" h="2931486">
                  <a:moveTo>
                    <a:pt x="0" y="0"/>
                  </a:moveTo>
                  <a:lnTo>
                    <a:pt x="1491241" y="0"/>
                  </a:lnTo>
                  <a:lnTo>
                    <a:pt x="1491241" y="2931486"/>
                  </a:lnTo>
                  <a:lnTo>
                    <a:pt x="0" y="2931486"/>
                  </a:lnTo>
                  <a:close/>
                </a:path>
              </a:pathLst>
            </a:custGeom>
            <a:solidFill>
              <a:srgbClr val="F9B299"/>
            </a:solidFill>
            <a:ln w="38100" cap="sq">
              <a:solidFill>
                <a:srgbClr val="320B01"/>
              </a:solidFill>
              <a:prstDash val="solid"/>
              <a:miter/>
            </a:ln>
          </p:spPr>
          <p:txBody>
            <a:bodyPr/>
            <a:lstStyle/>
            <a:p>
              <a:endParaRPr lang="en-US"/>
            </a:p>
          </p:txBody>
        </p:sp>
        <p:sp>
          <p:nvSpPr>
            <p:cNvPr id="4" name="TextBox 4"/>
            <p:cNvSpPr txBox="1"/>
            <p:nvPr/>
          </p:nvSpPr>
          <p:spPr>
            <a:xfrm>
              <a:off x="0" y="-38100"/>
              <a:ext cx="1491241" cy="296958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65383" y="1336395"/>
            <a:ext cx="9975039" cy="7614209"/>
          </a:xfrm>
          <a:custGeom>
            <a:avLst/>
            <a:gdLst/>
            <a:ahLst/>
            <a:cxnLst/>
            <a:rect l="l" t="t" r="r" b="b"/>
            <a:pathLst>
              <a:path w="9975039" h="7614209">
                <a:moveTo>
                  <a:pt x="0" y="0"/>
                </a:moveTo>
                <a:lnTo>
                  <a:pt x="9975040" y="0"/>
                </a:lnTo>
                <a:lnTo>
                  <a:pt x="9975040" y="7614210"/>
                </a:lnTo>
                <a:lnTo>
                  <a:pt x="0" y="761421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3310097" y="1880695"/>
            <a:ext cx="4293751" cy="6430361"/>
          </a:xfrm>
          <a:prstGeom prst="rect">
            <a:avLst/>
          </a:prstGeom>
        </p:spPr>
        <p:txBody>
          <a:bodyPr lIns="0" tIns="0" rIns="0" bIns="0" rtlCol="0" anchor="t">
            <a:spAutoFit/>
          </a:bodyPr>
          <a:lstStyle/>
          <a:p>
            <a:pPr>
              <a:lnSpc>
                <a:spcPts val="7279"/>
              </a:lnSpc>
            </a:pPr>
            <a:r>
              <a:rPr lang="en-US" sz="5199">
                <a:solidFill>
                  <a:srgbClr val="320B01"/>
                </a:solidFill>
                <a:latin typeface="Canva Sans Bold"/>
              </a:rPr>
              <a:t>What if there was no agreed upon way to write a resume? Or a parking ticket?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3" name="TextBox 3"/>
          <p:cNvSpPr txBox="1"/>
          <p:nvPr/>
        </p:nvSpPr>
        <p:spPr>
          <a:xfrm>
            <a:off x="1028700" y="333632"/>
            <a:ext cx="11468100" cy="7386638"/>
          </a:xfrm>
          <a:prstGeom prst="rect">
            <a:avLst/>
          </a:prstGeom>
        </p:spPr>
        <p:txBody>
          <a:bodyPr wrap="square" lIns="0" tIns="0" rIns="0" bIns="0" rtlCol="0" anchor="t">
            <a:spAutoFit/>
          </a:bodyPr>
          <a:lstStyle/>
          <a:p>
            <a:pPr marL="0" lvl="0" indent="0">
              <a:lnSpc>
                <a:spcPts val="14400"/>
              </a:lnSpc>
              <a:spcBef>
                <a:spcPct val="0"/>
              </a:spcBef>
            </a:pPr>
            <a:r>
              <a:rPr lang="en-US" sz="12000" dirty="0">
                <a:solidFill>
                  <a:srgbClr val="320B01"/>
                </a:solidFill>
                <a:latin typeface="Canva Sans"/>
              </a:rPr>
              <a:t>Wait, why does genre matter for research writing?</a:t>
            </a:r>
          </a:p>
        </p:txBody>
      </p:sp>
      <p:grpSp>
        <p:nvGrpSpPr>
          <p:cNvPr id="4" name="Group 4"/>
          <p:cNvGrpSpPr/>
          <p:nvPr/>
        </p:nvGrpSpPr>
        <p:grpSpPr>
          <a:xfrm>
            <a:off x="14046379" y="-421744"/>
            <a:ext cx="3761735" cy="11130487"/>
            <a:chOff x="0" y="0"/>
            <a:chExt cx="990745" cy="2931486"/>
          </a:xfrm>
        </p:grpSpPr>
        <p:sp>
          <p:nvSpPr>
            <p:cNvPr id="5" name="Freeform 5"/>
            <p:cNvSpPr/>
            <p:nvPr/>
          </p:nvSpPr>
          <p:spPr>
            <a:xfrm>
              <a:off x="0" y="0"/>
              <a:ext cx="990745" cy="2931486"/>
            </a:xfrm>
            <a:custGeom>
              <a:avLst/>
              <a:gdLst/>
              <a:ahLst/>
              <a:cxnLst/>
              <a:rect l="l" t="t" r="r" b="b"/>
              <a:pathLst>
                <a:path w="990745" h="2931486">
                  <a:moveTo>
                    <a:pt x="0" y="0"/>
                  </a:moveTo>
                  <a:lnTo>
                    <a:pt x="990745" y="0"/>
                  </a:lnTo>
                  <a:lnTo>
                    <a:pt x="990745" y="2931486"/>
                  </a:lnTo>
                  <a:lnTo>
                    <a:pt x="0" y="2931486"/>
                  </a:lnTo>
                  <a:close/>
                </a:path>
              </a:pathLst>
            </a:custGeom>
            <a:solidFill>
              <a:srgbClr val="F9B299"/>
            </a:solidFill>
            <a:ln w="38100" cap="sq">
              <a:solidFill>
                <a:srgbClr val="320B01"/>
              </a:solidFill>
              <a:prstDash val="solid"/>
              <a:miter/>
            </a:ln>
          </p:spPr>
          <p:txBody>
            <a:bodyPr/>
            <a:lstStyle/>
            <a:p>
              <a:endParaRPr lang="en-US"/>
            </a:p>
          </p:txBody>
        </p:sp>
        <p:sp>
          <p:nvSpPr>
            <p:cNvPr id="6" name="TextBox 6"/>
            <p:cNvSpPr txBox="1"/>
            <p:nvPr/>
          </p:nvSpPr>
          <p:spPr>
            <a:xfrm>
              <a:off x="0" y="-38100"/>
              <a:ext cx="990745"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731638" y="546728"/>
            <a:ext cx="2527662" cy="2000012"/>
          </a:xfrm>
          <a:custGeom>
            <a:avLst/>
            <a:gdLst/>
            <a:ahLst/>
            <a:cxnLst/>
            <a:rect l="l" t="t" r="r" b="b"/>
            <a:pathLst>
              <a:path w="2527662" h="2000012">
                <a:moveTo>
                  <a:pt x="0" y="0"/>
                </a:moveTo>
                <a:lnTo>
                  <a:pt x="2527662" y="0"/>
                </a:lnTo>
                <a:lnTo>
                  <a:pt x="2527662" y="2000013"/>
                </a:lnTo>
                <a:lnTo>
                  <a:pt x="0" y="20000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4731638" y="2944572"/>
            <a:ext cx="2527662" cy="2000012"/>
          </a:xfrm>
          <a:custGeom>
            <a:avLst/>
            <a:gdLst/>
            <a:ahLst/>
            <a:cxnLst/>
            <a:rect l="l" t="t" r="r" b="b"/>
            <a:pathLst>
              <a:path w="2527662" h="2000012">
                <a:moveTo>
                  <a:pt x="2527662" y="0"/>
                </a:moveTo>
                <a:lnTo>
                  <a:pt x="0" y="0"/>
                </a:lnTo>
                <a:lnTo>
                  <a:pt x="0" y="2000012"/>
                </a:lnTo>
                <a:lnTo>
                  <a:pt x="2527662" y="2000012"/>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4731638" y="5342416"/>
            <a:ext cx="2527662" cy="2000012"/>
          </a:xfrm>
          <a:custGeom>
            <a:avLst/>
            <a:gdLst/>
            <a:ahLst/>
            <a:cxnLst/>
            <a:rect l="l" t="t" r="r" b="b"/>
            <a:pathLst>
              <a:path w="2527662" h="2000012">
                <a:moveTo>
                  <a:pt x="0" y="0"/>
                </a:moveTo>
                <a:lnTo>
                  <a:pt x="2527662" y="0"/>
                </a:lnTo>
                <a:lnTo>
                  <a:pt x="2527662" y="2000012"/>
                </a:lnTo>
                <a:lnTo>
                  <a:pt x="0" y="20000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flipH="1">
            <a:off x="14731638" y="7740259"/>
            <a:ext cx="2527662" cy="2000012"/>
          </a:xfrm>
          <a:custGeom>
            <a:avLst/>
            <a:gdLst/>
            <a:ahLst/>
            <a:cxnLst/>
            <a:rect l="l" t="t" r="r" b="b"/>
            <a:pathLst>
              <a:path w="2527662" h="2000012">
                <a:moveTo>
                  <a:pt x="2527662" y="0"/>
                </a:moveTo>
                <a:lnTo>
                  <a:pt x="0" y="0"/>
                </a:lnTo>
                <a:lnTo>
                  <a:pt x="0" y="2000013"/>
                </a:lnTo>
                <a:lnTo>
                  <a:pt x="2527662" y="2000013"/>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17173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8700" y="2546741"/>
            <a:ext cx="12268964" cy="5361724"/>
          </a:xfrm>
          <a:prstGeom prst="rect">
            <a:avLst/>
          </a:prstGeom>
        </p:spPr>
        <p:txBody>
          <a:bodyPr lIns="0" tIns="0" rIns="0" bIns="0" rtlCol="0" anchor="t">
            <a:spAutoFit/>
          </a:bodyPr>
          <a:lstStyle/>
          <a:p>
            <a:pPr marL="690881" lvl="1" indent="-345440">
              <a:lnSpc>
                <a:spcPts val="3840"/>
              </a:lnSpc>
              <a:buFont typeface="Arial"/>
              <a:buChar char="•"/>
            </a:pPr>
            <a:r>
              <a:rPr lang="en-US" sz="3200" dirty="0">
                <a:solidFill>
                  <a:srgbClr val="320B01"/>
                </a:solidFill>
                <a:latin typeface="Eczar"/>
              </a:rPr>
              <a:t>Research writing also responds to recurring patterns and follows genre conventions.</a:t>
            </a:r>
          </a:p>
          <a:p>
            <a:pPr marL="690881" lvl="1" indent="-345440">
              <a:lnSpc>
                <a:spcPts val="3840"/>
              </a:lnSpc>
              <a:buFont typeface="Arial"/>
              <a:buChar char="•"/>
            </a:pPr>
            <a:r>
              <a:rPr lang="en-US" sz="3200" dirty="0">
                <a:solidFill>
                  <a:srgbClr val="320B01"/>
                </a:solidFill>
                <a:latin typeface="Eczar"/>
              </a:rPr>
              <a:t>If you can learn to analyze genre conventions of your field, you do not have to simply memorize a bunch of conventions, and you won’t be relying on me teaching you genre conventions from a field that may not be your own.</a:t>
            </a:r>
          </a:p>
          <a:p>
            <a:pPr marL="690881" lvl="1" indent="-345440">
              <a:lnSpc>
                <a:spcPts val="3840"/>
              </a:lnSpc>
              <a:buFont typeface="Arial"/>
              <a:buChar char="•"/>
            </a:pPr>
            <a:r>
              <a:rPr lang="en-US" sz="3200" dirty="0">
                <a:solidFill>
                  <a:srgbClr val="320B01"/>
                </a:solidFill>
                <a:latin typeface="Eczar"/>
              </a:rPr>
              <a:t>You can use genre analysis to ascertain much more about research writing in your field than I can teach you in a semester (even if this was a discipline-specific class).</a:t>
            </a:r>
          </a:p>
          <a:p>
            <a:pPr marL="690881" lvl="1" indent="-345440">
              <a:lnSpc>
                <a:spcPts val="3840"/>
              </a:lnSpc>
              <a:buFont typeface="Arial"/>
              <a:buChar char="•"/>
            </a:pPr>
            <a:r>
              <a:rPr lang="en-US" sz="3200" dirty="0">
                <a:solidFill>
                  <a:srgbClr val="320B01"/>
                </a:solidFill>
                <a:latin typeface="Eczar"/>
              </a:rPr>
              <a:t>You can also use genre analysis for any other kind of communication that you might need to do outside of this class. </a:t>
            </a:r>
          </a:p>
        </p:txBody>
      </p:sp>
      <p:sp>
        <p:nvSpPr>
          <p:cNvPr id="3" name="TextBox 3"/>
          <p:cNvSpPr txBox="1"/>
          <p:nvPr/>
        </p:nvSpPr>
        <p:spPr>
          <a:xfrm>
            <a:off x="1028700" y="333632"/>
            <a:ext cx="10863257" cy="1846659"/>
          </a:xfrm>
          <a:prstGeom prst="rect">
            <a:avLst/>
          </a:prstGeom>
        </p:spPr>
        <p:txBody>
          <a:bodyPr lIns="0" tIns="0" rIns="0" bIns="0" rtlCol="0" anchor="t">
            <a:spAutoFit/>
          </a:bodyPr>
          <a:lstStyle/>
          <a:p>
            <a:pPr marL="0" lvl="0" indent="0">
              <a:lnSpc>
                <a:spcPts val="14400"/>
              </a:lnSpc>
              <a:spcBef>
                <a:spcPct val="0"/>
              </a:spcBef>
            </a:pPr>
            <a:r>
              <a:rPr lang="en-US" sz="12000" dirty="0">
                <a:solidFill>
                  <a:srgbClr val="320B01"/>
                </a:solidFill>
                <a:latin typeface="Canva Sans"/>
              </a:rPr>
              <a:t>Why?</a:t>
            </a:r>
          </a:p>
        </p:txBody>
      </p:sp>
      <p:grpSp>
        <p:nvGrpSpPr>
          <p:cNvPr id="4" name="Group 4"/>
          <p:cNvGrpSpPr/>
          <p:nvPr/>
        </p:nvGrpSpPr>
        <p:grpSpPr>
          <a:xfrm>
            <a:off x="14046379" y="-421744"/>
            <a:ext cx="3761735" cy="11130487"/>
            <a:chOff x="0" y="0"/>
            <a:chExt cx="990745" cy="2931486"/>
          </a:xfrm>
        </p:grpSpPr>
        <p:sp>
          <p:nvSpPr>
            <p:cNvPr id="5" name="Freeform 5"/>
            <p:cNvSpPr/>
            <p:nvPr/>
          </p:nvSpPr>
          <p:spPr>
            <a:xfrm>
              <a:off x="0" y="0"/>
              <a:ext cx="990745" cy="2931486"/>
            </a:xfrm>
            <a:custGeom>
              <a:avLst/>
              <a:gdLst/>
              <a:ahLst/>
              <a:cxnLst/>
              <a:rect l="l" t="t" r="r" b="b"/>
              <a:pathLst>
                <a:path w="990745" h="2931486">
                  <a:moveTo>
                    <a:pt x="0" y="0"/>
                  </a:moveTo>
                  <a:lnTo>
                    <a:pt x="990745" y="0"/>
                  </a:lnTo>
                  <a:lnTo>
                    <a:pt x="990745" y="2931486"/>
                  </a:lnTo>
                  <a:lnTo>
                    <a:pt x="0" y="2931486"/>
                  </a:lnTo>
                  <a:close/>
                </a:path>
              </a:pathLst>
            </a:custGeom>
            <a:solidFill>
              <a:srgbClr val="F9B299"/>
            </a:solidFill>
            <a:ln w="38100" cap="sq">
              <a:solidFill>
                <a:srgbClr val="320B01"/>
              </a:solidFill>
              <a:prstDash val="solid"/>
              <a:miter/>
            </a:ln>
          </p:spPr>
          <p:txBody>
            <a:bodyPr/>
            <a:lstStyle/>
            <a:p>
              <a:endParaRPr lang="en-US"/>
            </a:p>
          </p:txBody>
        </p:sp>
        <p:sp>
          <p:nvSpPr>
            <p:cNvPr id="6" name="TextBox 6"/>
            <p:cNvSpPr txBox="1"/>
            <p:nvPr/>
          </p:nvSpPr>
          <p:spPr>
            <a:xfrm>
              <a:off x="0" y="-38100"/>
              <a:ext cx="990745"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731638" y="546728"/>
            <a:ext cx="2527662" cy="2000012"/>
          </a:xfrm>
          <a:custGeom>
            <a:avLst/>
            <a:gdLst/>
            <a:ahLst/>
            <a:cxnLst/>
            <a:rect l="l" t="t" r="r" b="b"/>
            <a:pathLst>
              <a:path w="2527662" h="2000012">
                <a:moveTo>
                  <a:pt x="0" y="0"/>
                </a:moveTo>
                <a:lnTo>
                  <a:pt x="2527662" y="0"/>
                </a:lnTo>
                <a:lnTo>
                  <a:pt x="2527662" y="2000013"/>
                </a:lnTo>
                <a:lnTo>
                  <a:pt x="0" y="20000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4731638" y="2944572"/>
            <a:ext cx="2527662" cy="2000012"/>
          </a:xfrm>
          <a:custGeom>
            <a:avLst/>
            <a:gdLst/>
            <a:ahLst/>
            <a:cxnLst/>
            <a:rect l="l" t="t" r="r" b="b"/>
            <a:pathLst>
              <a:path w="2527662" h="2000012">
                <a:moveTo>
                  <a:pt x="2527662" y="0"/>
                </a:moveTo>
                <a:lnTo>
                  <a:pt x="0" y="0"/>
                </a:lnTo>
                <a:lnTo>
                  <a:pt x="0" y="2000012"/>
                </a:lnTo>
                <a:lnTo>
                  <a:pt x="2527662" y="2000012"/>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4731638" y="5342416"/>
            <a:ext cx="2527662" cy="2000012"/>
          </a:xfrm>
          <a:custGeom>
            <a:avLst/>
            <a:gdLst/>
            <a:ahLst/>
            <a:cxnLst/>
            <a:rect l="l" t="t" r="r" b="b"/>
            <a:pathLst>
              <a:path w="2527662" h="2000012">
                <a:moveTo>
                  <a:pt x="0" y="0"/>
                </a:moveTo>
                <a:lnTo>
                  <a:pt x="2527662" y="0"/>
                </a:lnTo>
                <a:lnTo>
                  <a:pt x="2527662" y="2000012"/>
                </a:lnTo>
                <a:lnTo>
                  <a:pt x="0" y="20000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flipH="1">
            <a:off x="14731638" y="7740259"/>
            <a:ext cx="2527662" cy="2000012"/>
          </a:xfrm>
          <a:custGeom>
            <a:avLst/>
            <a:gdLst/>
            <a:ahLst/>
            <a:cxnLst/>
            <a:rect l="l" t="t" r="r" b="b"/>
            <a:pathLst>
              <a:path w="2527662" h="2000012">
                <a:moveTo>
                  <a:pt x="2527662" y="0"/>
                </a:moveTo>
                <a:lnTo>
                  <a:pt x="0" y="0"/>
                </a:lnTo>
                <a:lnTo>
                  <a:pt x="0" y="2000013"/>
                </a:lnTo>
                <a:lnTo>
                  <a:pt x="2527662" y="2000013"/>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1989486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8700" y="2546741"/>
            <a:ext cx="12268964" cy="7285813"/>
          </a:xfrm>
          <a:prstGeom prst="rect">
            <a:avLst/>
          </a:prstGeom>
        </p:spPr>
        <p:txBody>
          <a:bodyPr lIns="0" tIns="0" rIns="0" bIns="0" rtlCol="0" anchor="t">
            <a:spAutoFit/>
          </a:bodyPr>
          <a:lstStyle/>
          <a:p>
            <a:pPr marL="690881" lvl="1" indent="-345440">
              <a:lnSpc>
                <a:spcPts val="3840"/>
              </a:lnSpc>
              <a:buFont typeface="Arial"/>
              <a:buChar char="•"/>
            </a:pPr>
            <a:r>
              <a:rPr lang="en-US" sz="3200" dirty="0">
                <a:solidFill>
                  <a:srgbClr val="320B01"/>
                </a:solidFill>
                <a:latin typeface="Eczar"/>
              </a:rPr>
              <a:t>Go to BB</a:t>
            </a:r>
          </a:p>
          <a:p>
            <a:pPr marL="690881" lvl="1" indent="-345440">
              <a:lnSpc>
                <a:spcPts val="3840"/>
              </a:lnSpc>
              <a:buFont typeface="Arial"/>
              <a:buChar char="•"/>
            </a:pPr>
            <a:r>
              <a:rPr lang="en-US" sz="3200" dirty="0">
                <a:solidFill>
                  <a:srgbClr val="320B01"/>
                </a:solidFill>
                <a:latin typeface="Eczar"/>
              </a:rPr>
              <a:t>Click on Week 2</a:t>
            </a:r>
          </a:p>
          <a:p>
            <a:pPr marL="690881" lvl="1" indent="-345440">
              <a:lnSpc>
                <a:spcPts val="3840"/>
              </a:lnSpc>
              <a:buFont typeface="Arial"/>
              <a:buChar char="•"/>
            </a:pPr>
            <a:r>
              <a:rPr lang="en-US" sz="3200" dirty="0">
                <a:solidFill>
                  <a:srgbClr val="320B01"/>
                </a:solidFill>
                <a:latin typeface="Eczar"/>
              </a:rPr>
              <a:t>Click down to today’s date and look at the links for genre analysis. </a:t>
            </a:r>
          </a:p>
          <a:p>
            <a:pPr marL="690881" lvl="1" indent="-345440">
              <a:lnSpc>
                <a:spcPts val="3840"/>
              </a:lnSpc>
              <a:buFont typeface="Arial"/>
              <a:buChar char="•"/>
            </a:pPr>
            <a:r>
              <a:rPr lang="en-US" sz="3200" dirty="0">
                <a:solidFill>
                  <a:srgbClr val="320B01"/>
                </a:solidFill>
                <a:latin typeface="Eczar"/>
              </a:rPr>
              <a:t>Pick out a few questions that you think will be helpful. </a:t>
            </a:r>
          </a:p>
          <a:p>
            <a:pPr>
              <a:lnSpc>
                <a:spcPts val="3840"/>
              </a:lnSpc>
            </a:pPr>
            <a:endParaRPr lang="en-US" sz="3200" dirty="0">
              <a:solidFill>
                <a:srgbClr val="320B01"/>
              </a:solidFill>
              <a:latin typeface="Eczar"/>
            </a:endParaRPr>
          </a:p>
          <a:p>
            <a:pPr marL="690881" lvl="1" indent="-345440">
              <a:lnSpc>
                <a:spcPts val="3840"/>
              </a:lnSpc>
              <a:buFont typeface="Arial"/>
              <a:buChar char="•"/>
            </a:pPr>
            <a:r>
              <a:rPr lang="en-US" sz="3200" dirty="0" err="1">
                <a:solidFill>
                  <a:srgbClr val="320B01"/>
                </a:solidFill>
                <a:latin typeface="Eczar"/>
              </a:rPr>
              <a:t>xUTEP</a:t>
            </a:r>
            <a:r>
              <a:rPr lang="en-US" sz="3200" dirty="0">
                <a:solidFill>
                  <a:srgbClr val="320B01"/>
                </a:solidFill>
                <a:latin typeface="Eczar"/>
              </a:rPr>
              <a:t>:</a:t>
            </a:r>
          </a:p>
          <a:p>
            <a:pPr marL="1381761" lvl="2" indent="-460587">
              <a:lnSpc>
                <a:spcPts val="3840"/>
              </a:lnSpc>
              <a:buFont typeface="Arial"/>
              <a:buChar char="⚬"/>
            </a:pPr>
            <a:r>
              <a:rPr lang="en-US" sz="3200" dirty="0">
                <a:solidFill>
                  <a:srgbClr val="320B01"/>
                </a:solidFill>
                <a:latin typeface="Eczar"/>
              </a:rPr>
              <a:t>https://www.utep.edu/uwc/the-writing-mine/articles/how-to-genre-analysis.html#:~:text=A%20genre%20analysis%20is%20an,using%20that%20genre%20to%20communicate</a:t>
            </a:r>
          </a:p>
          <a:p>
            <a:pPr marL="690881" lvl="1" indent="-345440">
              <a:lnSpc>
                <a:spcPts val="3840"/>
              </a:lnSpc>
              <a:buFont typeface="Arial"/>
              <a:buChar char="•"/>
            </a:pPr>
            <a:r>
              <a:rPr lang="en-US" sz="3200" dirty="0">
                <a:solidFill>
                  <a:srgbClr val="320B01"/>
                </a:solidFill>
                <a:latin typeface="Eczar"/>
              </a:rPr>
              <a:t>OWL Purdue:</a:t>
            </a:r>
          </a:p>
          <a:p>
            <a:pPr marL="1381761" lvl="2" indent="-460587">
              <a:lnSpc>
                <a:spcPts val="3840"/>
              </a:lnSpc>
              <a:buFont typeface="Arial"/>
              <a:buChar char="⚬"/>
            </a:pPr>
            <a:r>
              <a:rPr lang="en-US" sz="3200" dirty="0">
                <a:solidFill>
                  <a:srgbClr val="320B01"/>
                </a:solidFill>
                <a:latin typeface="Eczar"/>
              </a:rPr>
              <a:t>https://owl.purdue.edu/owl/graduate_writing/documents/Questions-for-Genre-Analysis.pdf</a:t>
            </a:r>
          </a:p>
          <a:p>
            <a:pPr>
              <a:lnSpc>
                <a:spcPts val="3840"/>
              </a:lnSpc>
            </a:pPr>
            <a:endParaRPr lang="en-US" sz="3200" dirty="0">
              <a:solidFill>
                <a:srgbClr val="320B01"/>
              </a:solidFill>
              <a:latin typeface="Eczar"/>
            </a:endParaRPr>
          </a:p>
        </p:txBody>
      </p:sp>
      <p:sp>
        <p:nvSpPr>
          <p:cNvPr id="3" name="TextBox 3"/>
          <p:cNvSpPr txBox="1"/>
          <p:nvPr/>
        </p:nvSpPr>
        <p:spPr>
          <a:xfrm>
            <a:off x="1028700" y="333632"/>
            <a:ext cx="10863257" cy="1828759"/>
          </a:xfrm>
          <a:prstGeom prst="rect">
            <a:avLst/>
          </a:prstGeom>
        </p:spPr>
        <p:txBody>
          <a:bodyPr lIns="0" tIns="0" rIns="0" bIns="0" rtlCol="0" anchor="t">
            <a:spAutoFit/>
          </a:bodyPr>
          <a:lstStyle/>
          <a:p>
            <a:pPr marL="0" lvl="0" indent="0">
              <a:lnSpc>
                <a:spcPts val="14400"/>
              </a:lnSpc>
              <a:spcBef>
                <a:spcPct val="0"/>
              </a:spcBef>
            </a:pPr>
            <a:r>
              <a:rPr lang="en-US" sz="12000">
                <a:solidFill>
                  <a:srgbClr val="320B01"/>
                </a:solidFill>
                <a:latin typeface="Canva Sans"/>
              </a:rPr>
              <a:t>Examples</a:t>
            </a:r>
          </a:p>
        </p:txBody>
      </p:sp>
      <p:grpSp>
        <p:nvGrpSpPr>
          <p:cNvPr id="4" name="Group 4"/>
          <p:cNvGrpSpPr/>
          <p:nvPr/>
        </p:nvGrpSpPr>
        <p:grpSpPr>
          <a:xfrm>
            <a:off x="14046379" y="-421744"/>
            <a:ext cx="3761735" cy="11130487"/>
            <a:chOff x="0" y="0"/>
            <a:chExt cx="990745" cy="2931486"/>
          </a:xfrm>
        </p:grpSpPr>
        <p:sp>
          <p:nvSpPr>
            <p:cNvPr id="5" name="Freeform 5"/>
            <p:cNvSpPr/>
            <p:nvPr/>
          </p:nvSpPr>
          <p:spPr>
            <a:xfrm>
              <a:off x="0" y="0"/>
              <a:ext cx="990745" cy="2931486"/>
            </a:xfrm>
            <a:custGeom>
              <a:avLst/>
              <a:gdLst/>
              <a:ahLst/>
              <a:cxnLst/>
              <a:rect l="l" t="t" r="r" b="b"/>
              <a:pathLst>
                <a:path w="990745" h="2931486">
                  <a:moveTo>
                    <a:pt x="0" y="0"/>
                  </a:moveTo>
                  <a:lnTo>
                    <a:pt x="990745" y="0"/>
                  </a:lnTo>
                  <a:lnTo>
                    <a:pt x="990745" y="2931486"/>
                  </a:lnTo>
                  <a:lnTo>
                    <a:pt x="0" y="2931486"/>
                  </a:lnTo>
                  <a:close/>
                </a:path>
              </a:pathLst>
            </a:custGeom>
            <a:solidFill>
              <a:srgbClr val="F9B299"/>
            </a:solidFill>
            <a:ln w="38100" cap="sq">
              <a:solidFill>
                <a:srgbClr val="320B01"/>
              </a:solidFill>
              <a:prstDash val="solid"/>
              <a:miter/>
            </a:ln>
          </p:spPr>
          <p:txBody>
            <a:bodyPr/>
            <a:lstStyle/>
            <a:p>
              <a:endParaRPr lang="en-US"/>
            </a:p>
          </p:txBody>
        </p:sp>
        <p:sp>
          <p:nvSpPr>
            <p:cNvPr id="6" name="TextBox 6"/>
            <p:cNvSpPr txBox="1"/>
            <p:nvPr/>
          </p:nvSpPr>
          <p:spPr>
            <a:xfrm>
              <a:off x="0" y="-38100"/>
              <a:ext cx="990745"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731638" y="546728"/>
            <a:ext cx="2527662" cy="2000012"/>
          </a:xfrm>
          <a:custGeom>
            <a:avLst/>
            <a:gdLst/>
            <a:ahLst/>
            <a:cxnLst/>
            <a:rect l="l" t="t" r="r" b="b"/>
            <a:pathLst>
              <a:path w="2527662" h="2000012">
                <a:moveTo>
                  <a:pt x="0" y="0"/>
                </a:moveTo>
                <a:lnTo>
                  <a:pt x="2527662" y="0"/>
                </a:lnTo>
                <a:lnTo>
                  <a:pt x="2527662" y="2000013"/>
                </a:lnTo>
                <a:lnTo>
                  <a:pt x="0" y="20000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flipH="1">
            <a:off x="14731638" y="2944572"/>
            <a:ext cx="2527662" cy="2000012"/>
          </a:xfrm>
          <a:custGeom>
            <a:avLst/>
            <a:gdLst/>
            <a:ahLst/>
            <a:cxnLst/>
            <a:rect l="l" t="t" r="r" b="b"/>
            <a:pathLst>
              <a:path w="2527662" h="2000012">
                <a:moveTo>
                  <a:pt x="2527662" y="0"/>
                </a:moveTo>
                <a:lnTo>
                  <a:pt x="0" y="0"/>
                </a:lnTo>
                <a:lnTo>
                  <a:pt x="0" y="2000012"/>
                </a:lnTo>
                <a:lnTo>
                  <a:pt x="2527662" y="2000012"/>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4731638" y="5342416"/>
            <a:ext cx="2527662" cy="2000012"/>
          </a:xfrm>
          <a:custGeom>
            <a:avLst/>
            <a:gdLst/>
            <a:ahLst/>
            <a:cxnLst/>
            <a:rect l="l" t="t" r="r" b="b"/>
            <a:pathLst>
              <a:path w="2527662" h="2000012">
                <a:moveTo>
                  <a:pt x="0" y="0"/>
                </a:moveTo>
                <a:lnTo>
                  <a:pt x="2527662" y="0"/>
                </a:lnTo>
                <a:lnTo>
                  <a:pt x="2527662" y="2000012"/>
                </a:lnTo>
                <a:lnTo>
                  <a:pt x="0" y="20000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flipH="1">
            <a:off x="14731638" y="7740259"/>
            <a:ext cx="2527662" cy="2000012"/>
          </a:xfrm>
          <a:custGeom>
            <a:avLst/>
            <a:gdLst/>
            <a:ahLst/>
            <a:cxnLst/>
            <a:rect l="l" t="t" r="r" b="b"/>
            <a:pathLst>
              <a:path w="2527662" h="2000012">
                <a:moveTo>
                  <a:pt x="2527662" y="0"/>
                </a:moveTo>
                <a:lnTo>
                  <a:pt x="0" y="0"/>
                </a:lnTo>
                <a:lnTo>
                  <a:pt x="0" y="2000013"/>
                </a:lnTo>
                <a:lnTo>
                  <a:pt x="2527662" y="2000013"/>
                </a:lnTo>
                <a:lnTo>
                  <a:pt x="252766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TotalTime>
  <Words>1596</Words>
  <Application>Microsoft Office PowerPoint</Application>
  <PresentationFormat>Custom</PresentationFormat>
  <Paragraphs>143</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Eczar Bold</vt:lpstr>
      <vt:lpstr>Calibri</vt:lpstr>
      <vt:lpstr>Eczar Bold Italics</vt:lpstr>
      <vt:lpstr>Eczar</vt:lpstr>
      <vt:lpstr>Canva Sans Bold</vt:lpstr>
      <vt:lpstr>Eczar Semi-Bold</vt:lpstr>
      <vt:lpstr>Canva Sans Italics</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Analysing Themes and Ideas Presentation Beige Pink Lined Style</dc:title>
  <cp:lastModifiedBy>Jones, Corinne</cp:lastModifiedBy>
  <cp:revision>7</cp:revision>
  <dcterms:created xsi:type="dcterms:W3CDTF">2006-08-16T00:00:00Z</dcterms:created>
  <dcterms:modified xsi:type="dcterms:W3CDTF">2024-01-18T18:41:45Z</dcterms:modified>
  <dc:identifier>DAF5zLwiiKg</dc:identifier>
</cp:coreProperties>
</file>